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06" r:id="rId2"/>
    <p:sldId id="307" r:id="rId3"/>
    <p:sldId id="308" r:id="rId4"/>
    <p:sldId id="311" r:id="rId5"/>
    <p:sldId id="310" r:id="rId6"/>
    <p:sldId id="316" r:id="rId7"/>
    <p:sldId id="309" r:id="rId8"/>
    <p:sldId id="318" r:id="rId9"/>
    <p:sldId id="319" r:id="rId10"/>
    <p:sldId id="315" r:id="rId11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86BC25"/>
    <a:srgbClr val="6E9E1F"/>
    <a:srgbClr val="A2E72E"/>
    <a:srgbClr val="F3BE21"/>
    <a:srgbClr val="7BA681"/>
    <a:srgbClr val="28402F"/>
    <a:srgbClr val="FF58D4"/>
    <a:srgbClr val="F4AD69"/>
    <a:srgbClr val="498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9" autoAdjust="0"/>
    <p:restoredTop sz="96066" autoAdjust="0"/>
  </p:normalViewPr>
  <p:slideViewPr>
    <p:cSldViewPr snapToGrid="0" showGuides="1">
      <p:cViewPr varScale="1">
        <p:scale>
          <a:sx n="109" d="100"/>
          <a:sy n="109" d="100"/>
        </p:scale>
        <p:origin x="858" y="15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38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33701D-4330-4EE7-9BF0-6431F8E2A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CF998-A782-4C8A-8747-A2CA7D048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C422E-181F-4E69-B889-4841EA1EE446}" type="datetimeFigureOut">
              <a:rPr lang="en-ID" smtClean="0"/>
              <a:t>13/12/2021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3B75D-11DD-4E29-B21A-3BEFD7843A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2A97F-C387-40BF-A80D-9B120372E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A19D-7FE1-442D-97C1-2F2B47ADDD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6763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B7041-6594-4BE2-8703-78B4E00C91E5}" type="datetimeFigureOut">
              <a:rPr lang="en-ID" smtClean="0"/>
              <a:t>13/12/2021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837E-594B-4F0F-92F5-F20D4296AC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2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190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2706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7360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9838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object is to learn from these big dataset and recommend best TV shows and movies to users based on their own rating marks and viewing behaviour patterns:</a:t>
            </a:r>
          </a:p>
          <a:p>
            <a:br>
              <a:rPr lang="en-AU" dirty="0"/>
            </a:b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deployed Surprise Which is an open-source Python library that makes it easy for developers to build recommender systems with explicit rating data.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train and cross-validate a model that performs SVD (singular value decomposition) in order to build a recommendation system in just a few lines of code. SVD is a popular matrix factorization algorithm that can be used for recommender systems. Recommender systems that use matrix factorization generally follow a pattern where a matrix of ratings is factored into a product of matrices representing latent factors for the items (in this case movies) and the users: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9789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object is to learn from these big dataset and recommend best TV shows and movies to users based on their own rating marks and viewing behaviour patterns:</a:t>
            </a:r>
          </a:p>
          <a:p>
            <a:br>
              <a:rPr lang="en-AU" dirty="0"/>
            </a:b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deployed Surprise Which is an open-source Python library that makes it easy for developers to build recommender systems with explicit rating data.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train and cross-validate a model that performs SVD (singular value decomposition) in order to build a recommendation system in just a few lines of code. SVD is a popular matrix factorization algorithm that can be used for recommender systems. Recommender systems that use matrix factorization generally follow a pattern where a matrix of ratings is factored into a product of matrices representing latent factors for the items (in this case movies) and the users: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0170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 is an application that keeps growing bigger and faster with its popularity, shows and content. Apart from the above 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recomendation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 we built, we also would like to invite you to get to know your favourite movie app better through its data along with a wide range of different graphs and visuals.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2011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data show who is the most popular French director: Which countries have created the highest rated content?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4339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months are usually the hottest season for new release?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Analysing IMDB ratings to get top rated movies on Netflix: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0830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the most popular Genres for Movies and TV Shows?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4723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4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4155F6-992C-8A46-9F2F-5A404489679B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34A233-B331-6544-AE59-8C93062DBD4D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5A253F-0B42-1D4C-A2B4-E84BB102A5B7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Flix Mix - Fin-Tech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C44CC5-8BDA-344D-B151-C38195073F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0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50476C-AC13-0C41-A5BF-7DD639448237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17987-E362-934D-A77D-074758D079F8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B27656-5380-184B-A0F6-6A01E46EE1AE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Flix Mix - Fin-Tech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1667B1-421A-CD46-A900-6634FC6D1F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8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90D606-7DC0-8C48-9E7D-CFAFF0AEC24C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08F47-4C2E-784A-B5ED-5CA57D343619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0B2837-13DE-B848-8DB5-C444D4C9BCE9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Flix Mix - Fin-Tech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843B50-88EA-904A-9867-056A2D7243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9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F168A1-1B86-C546-A187-DBD938F94F19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10A27-0A67-824D-848B-DF92C0F24543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6A002-D32B-D445-8547-92FF80C7E973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495EB05-7EDF-4044-9CEA-D481A9953A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7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8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D43614-C591-1C4D-B406-80E4FAFA209D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EDF3E-5B30-684D-9AF3-FF4A6345E030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BCABC-72DF-C247-9C97-BDF9CA4FA12C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3B75EC-C578-2C40-9FAC-FDC1F395E7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7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58B7B1-818C-D549-9796-F885BB8BA803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86BBF8-A8A3-2F45-8CDA-D1DFDEFA5027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1B4E94-1179-694E-8A37-B466900D9652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70D4DF-77AC-F640-91A9-511F893D60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2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335DA-55DD-F546-91D4-966DFB97BF85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5474C-0304-FB44-BFEF-420F959E659F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2C1654-41ED-C644-9265-6D07DB01AD18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Flix Mix - Fin-Tech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1E20B9-0F8A-E644-B066-3635B0F3C3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2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190A20-3C04-DC4E-A880-61B87B2EC187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5C449-D20B-064B-9BC3-66C4F03460ED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6CF16-3E82-EC4D-8E09-241521E37D37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Flix Mix - Fin-Tech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0CD30-031B-1E4F-8A4C-D91718A864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8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5BA77D-1837-FB4B-9C22-C05D840C8D47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DFF62-B7F1-3E4B-8AB5-5F46CE420CAC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2BAD4D-AE91-7149-A392-9D7FAE489D86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Flix Mix - Fin-Tech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5C37BA-D441-7E4C-BEE2-4F4DDB6F0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5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04C8778-E6B3-CC41-8F0E-5881E13CE3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6773727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think-cell Slide" r:id="rId17" imgW="7772400" imgH="10058400" progId="TCLayout.ActiveDocument.1">
                  <p:embed/>
                </p:oleObj>
              </mc:Choice>
              <mc:Fallback>
                <p:oleObj name="think-cell Slide" r:id="rId17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621A934-B65D-CD4E-8BE0-77B3D33BC55F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665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7344" userDrawn="1">
          <p15:clr>
            <a:srgbClr val="F26B43"/>
          </p15:clr>
        </p15:guide>
        <p15:guide id="3" orient="horz" pos="3936" userDrawn="1">
          <p15:clr>
            <a:srgbClr val="F26B43"/>
          </p15:clr>
        </p15:guide>
        <p15:guide id="5" orient="horz" pos="960" userDrawn="1">
          <p15:clr>
            <a:srgbClr val="F26B43"/>
          </p15:clr>
        </p15:guide>
        <p15:guide id="6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12" Type="http://schemas.openxmlformats.org/officeDocument/2006/relationships/image" Target="../media/image8.sv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0.png"/><Relationship Id="rId2" Type="http://schemas.openxmlformats.org/officeDocument/2006/relationships/tags" Target="../tags/tag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6.xml"/><Relationship Id="rId7" Type="http://schemas.openxmlformats.org/officeDocument/2006/relationships/image" Target="../media/image10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4.bin"/><Relationship Id="rId10" Type="http://schemas.openxmlformats.org/officeDocument/2006/relationships/hyperlink" Target="https://www.scipy.org/scikits.html" TargetMode="External"/><Relationship Id="rId4" Type="http://schemas.openxmlformats.org/officeDocument/2006/relationships/notesSlide" Target="../notesSlides/notesSlide3.xml"/><Relationship Id="rId9" Type="http://schemas.openxmlformats.org/officeDocument/2006/relationships/hyperlink" Target="http://surpriselib.com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9.xml"/><Relationship Id="rId7" Type="http://schemas.microsoft.com/office/2007/relationships/hdphoto" Target="../media/hdphoto3.wdp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png"/><Relationship Id="rId11" Type="http://schemas.openxmlformats.org/officeDocument/2006/relationships/image" Target="../media/image17.gif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jpg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0.gif"/><Relationship Id="rId4" Type="http://schemas.openxmlformats.org/officeDocument/2006/relationships/notesSlide" Target="../notesSlides/notesSlide5.xml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jpg"/><Relationship Id="rId2" Type="http://schemas.openxmlformats.org/officeDocument/2006/relationships/tags" Target="../tags/tag1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1.png"/><Relationship Id="rId4" Type="http://schemas.openxmlformats.org/officeDocument/2006/relationships/notesSlide" Target="../notesSlides/notesSlide6.xml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.png"/><Relationship Id="rId2" Type="http://schemas.openxmlformats.org/officeDocument/2006/relationships/tags" Target="../tags/tag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4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3.gif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.png"/><Relationship Id="rId2" Type="http://schemas.openxmlformats.org/officeDocument/2006/relationships/tags" Target="../tags/tag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6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.png"/><Relationship Id="rId2" Type="http://schemas.openxmlformats.org/officeDocument/2006/relationships/tags" Target="../tags/tag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C2EAF3DD-7326-8245-A8A5-9B677C75F8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67074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5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024804C5-1436-6D40-85D9-C109E1953A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41" r="21726" b="2096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1" name="Picture 10" descr="A picture containing person, outdoor, striped&#10;&#10;Description automatically generated">
            <a:extLst>
              <a:ext uri="{FF2B5EF4-FFF2-40B4-BE49-F238E27FC236}">
                <a16:creationId xmlns:a16="http://schemas.microsoft.com/office/drawing/2014/main" id="{B007618E-E7B8-614E-88D1-75225B420C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93" y="0"/>
            <a:ext cx="10287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76A65E-14B9-924B-AD4D-34DFE6CC756F}"/>
              </a:ext>
            </a:extLst>
          </p:cNvPr>
          <p:cNvSpPr/>
          <p:nvPr/>
        </p:nvSpPr>
        <p:spPr>
          <a:xfrm>
            <a:off x="4767459" y="0"/>
            <a:ext cx="7458634" cy="6858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C70A88-4688-D948-AF5E-39093F45EA62}"/>
              </a:ext>
            </a:extLst>
          </p:cNvPr>
          <p:cNvSpPr/>
          <p:nvPr/>
        </p:nvSpPr>
        <p:spPr>
          <a:xfrm>
            <a:off x="0" y="0"/>
            <a:ext cx="5334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3F926-81FA-F642-9BF5-2F373F0594DE}"/>
              </a:ext>
            </a:extLst>
          </p:cNvPr>
          <p:cNvSpPr/>
          <p:nvPr/>
        </p:nvSpPr>
        <p:spPr>
          <a:xfrm>
            <a:off x="533400" y="0"/>
            <a:ext cx="5225374" cy="4711757"/>
          </a:xfrm>
          <a:prstGeom prst="rect">
            <a:avLst/>
          </a:prstGeom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F92A7-6635-1A41-8E53-44FE7C6F2B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49" y="1852395"/>
            <a:ext cx="3800476" cy="1011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9D3A20-4332-ED4E-A90C-39DDDD9DBCA5}"/>
              </a:ext>
            </a:extLst>
          </p:cNvPr>
          <p:cNvSpPr txBox="1"/>
          <p:nvPr/>
        </p:nvSpPr>
        <p:spPr>
          <a:xfrm>
            <a:off x="2099935" y="2997427"/>
            <a:ext cx="184281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Your own Flix Mix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B41F8B-C129-7E42-998B-F6A97E0DC7DB}"/>
              </a:ext>
            </a:extLst>
          </p:cNvPr>
          <p:cNvSpPr/>
          <p:nvPr/>
        </p:nvSpPr>
        <p:spPr>
          <a:xfrm>
            <a:off x="533400" y="4711758"/>
            <a:ext cx="5225374" cy="21462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57F610-38AA-DC4B-AF2B-93425D23F918}"/>
              </a:ext>
            </a:extLst>
          </p:cNvPr>
          <p:cNvCxnSpPr>
            <a:cxnSpLocks/>
          </p:cNvCxnSpPr>
          <p:nvPr/>
        </p:nvCxnSpPr>
        <p:spPr>
          <a:xfrm>
            <a:off x="3904735" y="5915752"/>
            <a:ext cx="4119125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231C2031-3D6A-E044-B959-EBC36DA6B7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77287" y="4711757"/>
            <a:ext cx="1396199" cy="139619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C1E4F0-22B8-8345-AB3E-63078E274199}"/>
              </a:ext>
            </a:extLst>
          </p:cNvPr>
          <p:cNvCxnSpPr>
            <a:cxnSpLocks/>
          </p:cNvCxnSpPr>
          <p:nvPr/>
        </p:nvCxnSpPr>
        <p:spPr>
          <a:xfrm>
            <a:off x="0" y="5915752"/>
            <a:ext cx="2331720" cy="0"/>
          </a:xfrm>
          <a:prstGeom prst="line">
            <a:avLst/>
          </a:prstGeom>
          <a:ln w="9525" cap="rnd">
            <a:solidFill>
              <a:schemeClr val="accent4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00DCEA-B2E7-854B-B61C-0239A12AAC06}"/>
              </a:ext>
            </a:extLst>
          </p:cNvPr>
          <p:cNvCxnSpPr>
            <a:cxnSpLocks/>
          </p:cNvCxnSpPr>
          <p:nvPr/>
        </p:nvCxnSpPr>
        <p:spPr>
          <a:xfrm>
            <a:off x="9673486" y="5915752"/>
            <a:ext cx="2518514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91FFB4A-4B46-384F-BEE9-F42C167D60D0}"/>
              </a:ext>
            </a:extLst>
          </p:cNvPr>
          <p:cNvSpPr txBox="1"/>
          <p:nvPr/>
        </p:nvSpPr>
        <p:spPr>
          <a:xfrm>
            <a:off x="664482" y="4690876"/>
            <a:ext cx="4144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Light" pitchFamily="2" charset="77"/>
              </a:rPr>
              <a:t>Data Analysis Fin-Tech Final Project by 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Montserrat Light" pitchFamily="2" charset="77"/>
              </a:rPr>
              <a:t>Rachel Wang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Montserrat Light" pitchFamily="2" charset="77"/>
              </a:rPr>
              <a:t>Terry </a:t>
            </a:r>
            <a:r>
              <a:rPr lang="en-US" dirty="0" err="1">
                <a:latin typeface="Montserrat Light" pitchFamily="2" charset="77"/>
              </a:rPr>
              <a:t>Nieroukh</a:t>
            </a:r>
            <a:endParaRPr lang="en-US" dirty="0">
              <a:latin typeface="Montserrat Light" pitchFamily="2" charset="77"/>
            </a:endParaRPr>
          </a:p>
          <a:p>
            <a:endParaRPr lang="en-US" dirty="0">
              <a:latin typeface="Montserrat Light" pitchFamily="2" charset="77"/>
            </a:endParaRPr>
          </a:p>
          <a:p>
            <a:endParaRPr lang="en-US" dirty="0">
              <a:latin typeface="Montserrat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7D221D-3BE7-1E46-B3EA-E4560FC15097}"/>
              </a:ext>
            </a:extLst>
          </p:cNvPr>
          <p:cNvSpPr txBox="1"/>
          <p:nvPr/>
        </p:nvSpPr>
        <p:spPr>
          <a:xfrm>
            <a:off x="601585" y="5983537"/>
            <a:ext cx="4819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Your path to explore a new level of data as a programmer where nothing is impossible.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A4309F-B9B2-694A-ACB4-EFB2BEB2A1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725" y="5622216"/>
            <a:ext cx="238551" cy="43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01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190E88A-AB44-B744-B42A-7FD6341A000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182419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0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D5A5343-FF37-2B4C-B843-2510DD6837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53"/>
          <a:stretch/>
        </p:blipFill>
        <p:spPr>
          <a:xfrm>
            <a:off x="533400" y="0"/>
            <a:ext cx="11125200" cy="6248400"/>
          </a:xfrm>
          <a:prstGeom prst="rect">
            <a:avLst/>
          </a:prstGeom>
        </p:spPr>
      </p:pic>
      <p:sp>
        <p:nvSpPr>
          <p:cNvPr id="23" name="Freeform 22">
            <a:extLst>
              <a:ext uri="{FF2B5EF4-FFF2-40B4-BE49-F238E27FC236}">
                <a16:creationId xmlns:a16="http://schemas.microsoft.com/office/drawing/2014/main" id="{025C0882-B30E-A045-9347-8AD1C1253E85}"/>
              </a:ext>
            </a:extLst>
          </p:cNvPr>
          <p:cNvSpPr/>
          <p:nvPr/>
        </p:nvSpPr>
        <p:spPr>
          <a:xfrm>
            <a:off x="533400" y="0"/>
            <a:ext cx="11125200" cy="6248400"/>
          </a:xfrm>
          <a:custGeom>
            <a:avLst/>
            <a:gdLst>
              <a:gd name="connsiteX0" fmla="*/ 5562599 w 11125200"/>
              <a:gd name="connsiteY0" fmla="*/ 0 h 6248400"/>
              <a:gd name="connsiteX1" fmla="*/ 11125200 w 11125200"/>
              <a:gd name="connsiteY1" fmla="*/ 0 h 6248400"/>
              <a:gd name="connsiteX2" fmla="*/ 11125200 w 11125200"/>
              <a:gd name="connsiteY2" fmla="*/ 6248400 h 6248400"/>
              <a:gd name="connsiteX3" fmla="*/ 0 w 11125200"/>
              <a:gd name="connsiteY3" fmla="*/ 6248400 h 6248400"/>
              <a:gd name="connsiteX4" fmla="*/ 0 w 11125200"/>
              <a:gd name="connsiteY4" fmla="*/ 5741581 h 6248400"/>
              <a:gd name="connsiteX5" fmla="*/ 5562599 w 11125200"/>
              <a:gd name="connsiteY5" fmla="*/ 5741581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25200" h="6248400">
                <a:moveTo>
                  <a:pt x="5562599" y="0"/>
                </a:moveTo>
                <a:lnTo>
                  <a:pt x="11125200" y="0"/>
                </a:lnTo>
                <a:lnTo>
                  <a:pt x="11125200" y="6248400"/>
                </a:lnTo>
                <a:lnTo>
                  <a:pt x="0" y="6248400"/>
                </a:lnTo>
                <a:lnTo>
                  <a:pt x="0" y="5741581"/>
                </a:lnTo>
                <a:lnTo>
                  <a:pt x="5562599" y="5741581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B5FE0B-ACEF-204E-B6EF-5C1A347A4890}"/>
              </a:ext>
            </a:extLst>
          </p:cNvPr>
          <p:cNvSpPr/>
          <p:nvPr/>
        </p:nvSpPr>
        <p:spPr>
          <a:xfrm>
            <a:off x="0" y="0"/>
            <a:ext cx="6095999" cy="574158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9C7573-89FF-6143-94E3-346BE4B93271}"/>
              </a:ext>
            </a:extLst>
          </p:cNvPr>
          <p:cNvSpPr txBox="1">
            <a:spLocks/>
          </p:cNvSpPr>
          <p:nvPr/>
        </p:nvSpPr>
        <p:spPr>
          <a:xfrm>
            <a:off x="1179796" y="1541195"/>
            <a:ext cx="3736406" cy="2659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9600" dirty="0">
                <a:solidFill>
                  <a:schemeClr val="bg1"/>
                </a:solidFill>
              </a:rPr>
              <a:t>Thank</a:t>
            </a:r>
          </a:p>
          <a:p>
            <a:r>
              <a:rPr lang="en-US" sz="9600" dirty="0">
                <a:solidFill>
                  <a:schemeClr val="bg1"/>
                </a:solidFill>
              </a:rPr>
              <a:t>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B3A757-ACD6-1842-BFE7-A555F5915795}"/>
              </a:ext>
            </a:extLst>
          </p:cNvPr>
          <p:cNvCxnSpPr>
            <a:cxnSpLocks/>
          </p:cNvCxnSpPr>
          <p:nvPr/>
        </p:nvCxnSpPr>
        <p:spPr>
          <a:xfrm>
            <a:off x="2982686" y="4788963"/>
            <a:ext cx="6366587" cy="0"/>
          </a:xfrm>
          <a:prstGeom prst="line">
            <a:avLst/>
          </a:prstGeom>
          <a:ln w="9525" cap="rnd">
            <a:solidFill>
              <a:schemeClr val="bg2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81AD341-2EC4-4248-A9AF-BDE3154160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04" y="4645682"/>
            <a:ext cx="1076597" cy="28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1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892B8D2-9841-8845-89AA-71EAC2A5C0E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090073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8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394C710-0156-BD43-B088-064424BC9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682" y="1234729"/>
            <a:ext cx="3154442" cy="747897"/>
          </a:xfrm>
        </p:spPr>
        <p:txBody>
          <a:bodyPr wrap="square" lIns="0" tIns="0" rIns="0" bIns="0">
            <a:spAutoFit/>
          </a:bodyPr>
          <a:lstStyle/>
          <a:p>
            <a:r>
              <a:rPr lang="en-US" sz="5400" dirty="0">
                <a:solidFill>
                  <a:schemeClr val="accent4"/>
                </a:solidFill>
              </a:rPr>
              <a:t>Flix Mix?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D84E7A2-5B64-0C49-B272-9D72DCE979BE}"/>
              </a:ext>
            </a:extLst>
          </p:cNvPr>
          <p:cNvSpPr/>
          <p:nvPr/>
        </p:nvSpPr>
        <p:spPr>
          <a:xfrm>
            <a:off x="533400" y="2994212"/>
            <a:ext cx="5852160" cy="304463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B2C328-DA5E-5845-A41C-2168F6BD77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19" y="819150"/>
            <a:ext cx="865094" cy="15790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2E7B1F-469E-384F-8DE4-5F6E65AEF74F}"/>
              </a:ext>
            </a:extLst>
          </p:cNvPr>
          <p:cNvSpPr/>
          <p:nvPr/>
        </p:nvSpPr>
        <p:spPr>
          <a:xfrm>
            <a:off x="648183" y="3999665"/>
            <a:ext cx="5219218" cy="19389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Xmas is approaching, have you got your Netflix movie marathon playlist ready?</a:t>
            </a:r>
          </a:p>
          <a:p>
            <a:r>
              <a:rPr lang="en-AU" sz="1400" dirty="0">
                <a:solidFill>
                  <a:schemeClr val="bg1"/>
                </a:solidFill>
              </a:rPr>
              <a:t>If you have not got a chance to do so, I hope our project is a Merry Xmas gift to you!</a:t>
            </a:r>
          </a:p>
          <a:p>
            <a:r>
              <a:rPr lang="en-AU" sz="1400" dirty="0">
                <a:solidFill>
                  <a:schemeClr val="bg1"/>
                </a:solidFill>
              </a:rPr>
              <a:t>Our project aims to build a movie recommendation mechanism within Netflix. The dataset we used here come directly from Netflix. It consists of 4 text data files, each file contains over 20M rows, i.e. over 4K movies and 400K customers. All together over 17K movies and 500K+ customers with total over 100m ratings given!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236B91-04D3-6B49-BA1B-C3259DA93D37}"/>
              </a:ext>
            </a:extLst>
          </p:cNvPr>
          <p:cNvGrpSpPr/>
          <p:nvPr/>
        </p:nvGrpSpPr>
        <p:grpSpPr>
          <a:xfrm>
            <a:off x="713149" y="3088368"/>
            <a:ext cx="789227" cy="763767"/>
            <a:chOff x="909919" y="3586400"/>
            <a:chExt cx="669291" cy="647700"/>
          </a:xfrm>
        </p:grpSpPr>
        <p:sp>
          <p:nvSpPr>
            <p:cNvPr id="13" name="Freeform 60">
              <a:extLst>
                <a:ext uri="{FF2B5EF4-FFF2-40B4-BE49-F238E27FC236}">
                  <a16:creationId xmlns:a16="http://schemas.microsoft.com/office/drawing/2014/main" id="{E802CAB2-EE52-7441-B930-17EDCC46C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19" y="3586400"/>
              <a:ext cx="669291" cy="468811"/>
            </a:xfrm>
            <a:custGeom>
              <a:avLst/>
              <a:gdLst>
                <a:gd name="T0" fmla="*/ 32 w 92"/>
                <a:gd name="T1" fmla="*/ 64 h 64"/>
                <a:gd name="T2" fmla="*/ 6 w 92"/>
                <a:gd name="T3" fmla="*/ 64 h 64"/>
                <a:gd name="T4" fmla="*/ 0 w 92"/>
                <a:gd name="T5" fmla="*/ 58 h 64"/>
                <a:gd name="T6" fmla="*/ 0 w 92"/>
                <a:gd name="T7" fmla="*/ 6 h 64"/>
                <a:gd name="T8" fmla="*/ 6 w 92"/>
                <a:gd name="T9" fmla="*/ 0 h 64"/>
                <a:gd name="T10" fmla="*/ 86 w 92"/>
                <a:gd name="T11" fmla="*/ 0 h 64"/>
                <a:gd name="T12" fmla="*/ 92 w 92"/>
                <a:gd name="T13" fmla="*/ 6 h 64"/>
                <a:gd name="T14" fmla="*/ 92 w 92"/>
                <a:gd name="T15" fmla="*/ 58 h 64"/>
                <a:gd name="T16" fmla="*/ 86 w 92"/>
                <a:gd name="T17" fmla="*/ 64 h 64"/>
                <a:gd name="T18" fmla="*/ 80 w 92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64">
                  <a:moveTo>
                    <a:pt x="32" y="64"/>
                  </a:moveTo>
                  <a:cubicBezTo>
                    <a:pt x="6" y="64"/>
                    <a:pt x="6" y="64"/>
                    <a:pt x="6" y="64"/>
                  </a:cubicBezTo>
                  <a:cubicBezTo>
                    <a:pt x="3" y="64"/>
                    <a:pt x="0" y="61"/>
                    <a:pt x="0" y="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cubicBezTo>
                    <a:pt x="92" y="58"/>
                    <a:pt x="92" y="58"/>
                    <a:pt x="92" y="58"/>
                  </a:cubicBezTo>
                  <a:cubicBezTo>
                    <a:pt x="92" y="61"/>
                    <a:pt x="89" y="64"/>
                    <a:pt x="86" y="64"/>
                  </a:cubicBezTo>
                  <a:cubicBezTo>
                    <a:pt x="80" y="64"/>
                    <a:pt x="80" y="64"/>
                    <a:pt x="80" y="64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61">
              <a:extLst>
                <a:ext uri="{FF2B5EF4-FFF2-40B4-BE49-F238E27FC236}">
                  <a16:creationId xmlns:a16="http://schemas.microsoft.com/office/drawing/2014/main" id="{E0FD816F-8E35-4247-8A8E-1078E558F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19" y="3645002"/>
              <a:ext cx="555171" cy="351609"/>
            </a:xfrm>
            <a:custGeom>
              <a:avLst/>
              <a:gdLst>
                <a:gd name="T0" fmla="*/ 56 w 180"/>
                <a:gd name="T1" fmla="*/ 114 h 114"/>
                <a:gd name="T2" fmla="*/ 0 w 180"/>
                <a:gd name="T3" fmla="*/ 114 h 114"/>
                <a:gd name="T4" fmla="*/ 0 w 180"/>
                <a:gd name="T5" fmla="*/ 0 h 114"/>
                <a:gd name="T6" fmla="*/ 180 w 180"/>
                <a:gd name="T7" fmla="*/ 0 h 114"/>
                <a:gd name="T8" fmla="*/ 180 w 180"/>
                <a:gd name="T9" fmla="*/ 114 h 114"/>
                <a:gd name="T10" fmla="*/ 170 w 180"/>
                <a:gd name="T11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14">
                  <a:moveTo>
                    <a:pt x="56" y="114"/>
                  </a:moveTo>
                  <a:lnTo>
                    <a:pt x="0" y="114"/>
                  </a:lnTo>
                  <a:lnTo>
                    <a:pt x="0" y="0"/>
                  </a:lnTo>
                  <a:lnTo>
                    <a:pt x="180" y="0"/>
                  </a:lnTo>
                  <a:lnTo>
                    <a:pt x="180" y="114"/>
                  </a:lnTo>
                  <a:lnTo>
                    <a:pt x="170" y="114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Rectangle 62">
              <a:extLst>
                <a:ext uri="{FF2B5EF4-FFF2-40B4-BE49-F238E27FC236}">
                  <a16:creationId xmlns:a16="http://schemas.microsoft.com/office/drawing/2014/main" id="{201EF7A6-C345-7A4D-895F-7D2940496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0685" y="3938009"/>
              <a:ext cx="175805" cy="296091"/>
            </a:xfrm>
            <a:prstGeom prst="rect">
              <a:avLst/>
            </a:prstGeom>
            <a:noFill/>
            <a:ln w="1905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Oval 63">
              <a:extLst>
                <a:ext uri="{FF2B5EF4-FFF2-40B4-BE49-F238E27FC236}">
                  <a16:creationId xmlns:a16="http://schemas.microsoft.com/office/drawing/2014/main" id="{A95DFE4B-D00B-524A-9944-A806AD7BB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865" y="3984274"/>
              <a:ext cx="30843" cy="2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64">
              <a:extLst>
                <a:ext uri="{FF2B5EF4-FFF2-40B4-BE49-F238E27FC236}">
                  <a16:creationId xmlns:a16="http://schemas.microsoft.com/office/drawing/2014/main" id="{F58985C3-2D9A-474F-9E59-1BF73108C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465" y="3984274"/>
              <a:ext cx="27760" cy="2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Oval 65">
              <a:extLst>
                <a:ext uri="{FF2B5EF4-FFF2-40B4-BE49-F238E27FC236}">
                  <a16:creationId xmlns:a16="http://schemas.microsoft.com/office/drawing/2014/main" id="{7C4AD387-E208-3D49-BA36-22DA96913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865" y="4042874"/>
              <a:ext cx="30843" cy="2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Oval 66">
              <a:extLst>
                <a:ext uri="{FF2B5EF4-FFF2-40B4-BE49-F238E27FC236}">
                  <a16:creationId xmlns:a16="http://schemas.microsoft.com/office/drawing/2014/main" id="{40EB16FC-E226-FA4D-BAE8-CCE74305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465" y="4042874"/>
              <a:ext cx="27760" cy="2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Oval 67">
              <a:extLst>
                <a:ext uri="{FF2B5EF4-FFF2-40B4-BE49-F238E27FC236}">
                  <a16:creationId xmlns:a16="http://schemas.microsoft.com/office/drawing/2014/main" id="{AB86EE6B-CC8D-2B42-BD7F-0F6623225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865" y="4101477"/>
              <a:ext cx="30843" cy="2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Oval 68">
              <a:extLst>
                <a:ext uri="{FF2B5EF4-FFF2-40B4-BE49-F238E27FC236}">
                  <a16:creationId xmlns:a16="http://schemas.microsoft.com/office/drawing/2014/main" id="{F59E9774-2B28-B74F-B890-65992CFF2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465" y="4101477"/>
              <a:ext cx="27760" cy="2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69">
              <a:extLst>
                <a:ext uri="{FF2B5EF4-FFF2-40B4-BE49-F238E27FC236}">
                  <a16:creationId xmlns:a16="http://schemas.microsoft.com/office/drawing/2014/main" id="{8816E31E-CBE1-2E4E-941D-5CBF2B8F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516" y="3740614"/>
              <a:ext cx="194311" cy="37011"/>
            </a:xfrm>
            <a:custGeom>
              <a:avLst/>
              <a:gdLst>
                <a:gd name="T0" fmla="*/ 27 w 27"/>
                <a:gd name="T1" fmla="*/ 5 h 5"/>
                <a:gd name="T2" fmla="*/ 0 w 27"/>
                <a:gd name="T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cubicBezTo>
                    <a:pt x="19" y="0"/>
                    <a:pt x="9" y="0"/>
                    <a:pt x="0" y="4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851532A3-4A38-2E42-9A30-D4FD2EC77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274" y="3799217"/>
              <a:ext cx="132625" cy="27760"/>
            </a:xfrm>
            <a:custGeom>
              <a:avLst/>
              <a:gdLst>
                <a:gd name="T0" fmla="*/ 18 w 18"/>
                <a:gd name="T1" fmla="*/ 4 h 4"/>
                <a:gd name="T2" fmla="*/ 0 w 18"/>
                <a:gd name="T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4">
                  <a:moveTo>
                    <a:pt x="18" y="4"/>
                  </a:moveTo>
                  <a:cubicBezTo>
                    <a:pt x="13" y="0"/>
                    <a:pt x="6" y="0"/>
                    <a:pt x="0" y="3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9AAC4BF4-554C-764A-A828-ED5A5D78E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0033" y="3863986"/>
              <a:ext cx="74023" cy="9254"/>
            </a:xfrm>
            <a:custGeom>
              <a:avLst/>
              <a:gdLst>
                <a:gd name="T0" fmla="*/ 10 w 10"/>
                <a:gd name="T1" fmla="*/ 1 h 1"/>
                <a:gd name="T2" fmla="*/ 0 w 10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cubicBezTo>
                    <a:pt x="7" y="0"/>
                    <a:pt x="3" y="0"/>
                    <a:pt x="0" y="1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2E7B75-79CA-C843-80B6-3D8BE36203D3}"/>
              </a:ext>
            </a:extLst>
          </p:cNvPr>
          <p:cNvCxnSpPr>
            <a:cxnSpLocks/>
          </p:cNvCxnSpPr>
          <p:nvPr/>
        </p:nvCxnSpPr>
        <p:spPr>
          <a:xfrm>
            <a:off x="1990165" y="3435525"/>
            <a:ext cx="4934678" cy="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55B8C766-F7FC-8240-BD1C-D81549745934}"/>
              </a:ext>
            </a:extLst>
          </p:cNvPr>
          <p:cNvSpPr/>
          <p:nvPr/>
        </p:nvSpPr>
        <p:spPr>
          <a:xfrm>
            <a:off x="6924843" y="3615309"/>
            <a:ext cx="462402" cy="462402"/>
          </a:xfrm>
          <a:custGeom>
            <a:avLst/>
            <a:gdLst>
              <a:gd name="connsiteX0" fmla="*/ 120505 w 462402"/>
              <a:gd name="connsiteY0" fmla="*/ 150022 h 462402"/>
              <a:gd name="connsiteX1" fmla="*/ 118150 w 462402"/>
              <a:gd name="connsiteY1" fmla="*/ 154741 h 462402"/>
              <a:gd name="connsiteX2" fmla="*/ 118150 w 462402"/>
              <a:gd name="connsiteY2" fmla="*/ 234970 h 462402"/>
              <a:gd name="connsiteX3" fmla="*/ 120505 w 462402"/>
              <a:gd name="connsiteY3" fmla="*/ 239689 h 462402"/>
              <a:gd name="connsiteX4" fmla="*/ 228846 w 462402"/>
              <a:gd name="connsiteY4" fmla="*/ 345874 h 462402"/>
              <a:gd name="connsiteX5" fmla="*/ 231201 w 462402"/>
              <a:gd name="connsiteY5" fmla="*/ 348234 h 462402"/>
              <a:gd name="connsiteX6" fmla="*/ 233556 w 462402"/>
              <a:gd name="connsiteY6" fmla="*/ 345874 h 462402"/>
              <a:gd name="connsiteX7" fmla="*/ 341896 w 462402"/>
              <a:gd name="connsiteY7" fmla="*/ 239689 h 462402"/>
              <a:gd name="connsiteX8" fmla="*/ 344251 w 462402"/>
              <a:gd name="connsiteY8" fmla="*/ 234970 h 462402"/>
              <a:gd name="connsiteX9" fmla="*/ 344251 w 462402"/>
              <a:gd name="connsiteY9" fmla="*/ 154741 h 462402"/>
              <a:gd name="connsiteX10" fmla="*/ 341896 w 462402"/>
              <a:gd name="connsiteY10" fmla="*/ 150022 h 462402"/>
              <a:gd name="connsiteX11" fmla="*/ 337186 w 462402"/>
              <a:gd name="connsiteY11" fmla="*/ 152382 h 462402"/>
              <a:gd name="connsiteX12" fmla="*/ 231201 w 462402"/>
              <a:gd name="connsiteY12" fmla="*/ 256207 h 462402"/>
              <a:gd name="connsiteX13" fmla="*/ 125216 w 462402"/>
              <a:gd name="connsiteY13" fmla="*/ 152382 h 462402"/>
              <a:gd name="connsiteX14" fmla="*/ 120505 w 462402"/>
              <a:gd name="connsiteY14" fmla="*/ 150022 h 462402"/>
              <a:gd name="connsiteX15" fmla="*/ 231201 w 462402"/>
              <a:gd name="connsiteY15" fmla="*/ 0 h 462402"/>
              <a:gd name="connsiteX16" fmla="*/ 462402 w 462402"/>
              <a:gd name="connsiteY16" fmla="*/ 231201 h 462402"/>
              <a:gd name="connsiteX17" fmla="*/ 231201 w 462402"/>
              <a:gd name="connsiteY17" fmla="*/ 462402 h 462402"/>
              <a:gd name="connsiteX18" fmla="*/ 0 w 462402"/>
              <a:gd name="connsiteY18" fmla="*/ 231201 h 462402"/>
              <a:gd name="connsiteX19" fmla="*/ 231201 w 462402"/>
              <a:gd name="connsiteY19" fmla="*/ 0 h 46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2402" h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0A617F-28CD-054D-9484-B6E5B0F38767}"/>
              </a:ext>
            </a:extLst>
          </p:cNvPr>
          <p:cNvSpPr/>
          <p:nvPr/>
        </p:nvSpPr>
        <p:spPr>
          <a:xfrm>
            <a:off x="6924843" y="4532102"/>
            <a:ext cx="1121877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7D9FFE5-CDB0-E24E-A22F-2C2B75BB6DF0}"/>
              </a:ext>
            </a:extLst>
          </p:cNvPr>
          <p:cNvSpPr/>
          <p:nvPr/>
        </p:nvSpPr>
        <p:spPr>
          <a:xfrm>
            <a:off x="8457107" y="3615309"/>
            <a:ext cx="462402" cy="462402"/>
          </a:xfrm>
          <a:custGeom>
            <a:avLst/>
            <a:gdLst>
              <a:gd name="connsiteX0" fmla="*/ 120505 w 462402"/>
              <a:gd name="connsiteY0" fmla="*/ 150022 h 462402"/>
              <a:gd name="connsiteX1" fmla="*/ 118150 w 462402"/>
              <a:gd name="connsiteY1" fmla="*/ 154741 h 462402"/>
              <a:gd name="connsiteX2" fmla="*/ 118150 w 462402"/>
              <a:gd name="connsiteY2" fmla="*/ 234970 h 462402"/>
              <a:gd name="connsiteX3" fmla="*/ 120505 w 462402"/>
              <a:gd name="connsiteY3" fmla="*/ 239689 h 462402"/>
              <a:gd name="connsiteX4" fmla="*/ 228846 w 462402"/>
              <a:gd name="connsiteY4" fmla="*/ 345874 h 462402"/>
              <a:gd name="connsiteX5" fmla="*/ 231201 w 462402"/>
              <a:gd name="connsiteY5" fmla="*/ 348234 h 462402"/>
              <a:gd name="connsiteX6" fmla="*/ 233556 w 462402"/>
              <a:gd name="connsiteY6" fmla="*/ 345874 h 462402"/>
              <a:gd name="connsiteX7" fmla="*/ 341896 w 462402"/>
              <a:gd name="connsiteY7" fmla="*/ 239689 h 462402"/>
              <a:gd name="connsiteX8" fmla="*/ 344251 w 462402"/>
              <a:gd name="connsiteY8" fmla="*/ 234970 h 462402"/>
              <a:gd name="connsiteX9" fmla="*/ 344251 w 462402"/>
              <a:gd name="connsiteY9" fmla="*/ 154741 h 462402"/>
              <a:gd name="connsiteX10" fmla="*/ 341896 w 462402"/>
              <a:gd name="connsiteY10" fmla="*/ 150022 h 462402"/>
              <a:gd name="connsiteX11" fmla="*/ 337186 w 462402"/>
              <a:gd name="connsiteY11" fmla="*/ 152382 h 462402"/>
              <a:gd name="connsiteX12" fmla="*/ 231201 w 462402"/>
              <a:gd name="connsiteY12" fmla="*/ 256207 h 462402"/>
              <a:gd name="connsiteX13" fmla="*/ 125216 w 462402"/>
              <a:gd name="connsiteY13" fmla="*/ 152382 h 462402"/>
              <a:gd name="connsiteX14" fmla="*/ 120505 w 462402"/>
              <a:gd name="connsiteY14" fmla="*/ 150022 h 462402"/>
              <a:gd name="connsiteX15" fmla="*/ 231201 w 462402"/>
              <a:gd name="connsiteY15" fmla="*/ 0 h 462402"/>
              <a:gd name="connsiteX16" fmla="*/ 462402 w 462402"/>
              <a:gd name="connsiteY16" fmla="*/ 231201 h 462402"/>
              <a:gd name="connsiteX17" fmla="*/ 231201 w 462402"/>
              <a:gd name="connsiteY17" fmla="*/ 462402 h 462402"/>
              <a:gd name="connsiteX18" fmla="*/ 0 w 462402"/>
              <a:gd name="connsiteY18" fmla="*/ 231201 h 462402"/>
              <a:gd name="connsiteX19" fmla="*/ 231201 w 462402"/>
              <a:gd name="connsiteY19" fmla="*/ 0 h 46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2402" h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1E8E67F-4276-A448-B7D7-D49B09CE162C}"/>
              </a:ext>
            </a:extLst>
          </p:cNvPr>
          <p:cNvSpPr/>
          <p:nvPr/>
        </p:nvSpPr>
        <p:spPr>
          <a:xfrm>
            <a:off x="8461141" y="4532102"/>
            <a:ext cx="1121877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39D4702F-7C4F-DB47-80E4-EC6F67C163CA}"/>
              </a:ext>
            </a:extLst>
          </p:cNvPr>
          <p:cNvSpPr/>
          <p:nvPr/>
        </p:nvSpPr>
        <p:spPr>
          <a:xfrm>
            <a:off x="9989371" y="3615309"/>
            <a:ext cx="462402" cy="462402"/>
          </a:xfrm>
          <a:custGeom>
            <a:avLst/>
            <a:gdLst>
              <a:gd name="connsiteX0" fmla="*/ 120505 w 462402"/>
              <a:gd name="connsiteY0" fmla="*/ 150022 h 462402"/>
              <a:gd name="connsiteX1" fmla="*/ 118150 w 462402"/>
              <a:gd name="connsiteY1" fmla="*/ 154741 h 462402"/>
              <a:gd name="connsiteX2" fmla="*/ 118150 w 462402"/>
              <a:gd name="connsiteY2" fmla="*/ 234970 h 462402"/>
              <a:gd name="connsiteX3" fmla="*/ 120505 w 462402"/>
              <a:gd name="connsiteY3" fmla="*/ 239689 h 462402"/>
              <a:gd name="connsiteX4" fmla="*/ 228846 w 462402"/>
              <a:gd name="connsiteY4" fmla="*/ 345874 h 462402"/>
              <a:gd name="connsiteX5" fmla="*/ 231201 w 462402"/>
              <a:gd name="connsiteY5" fmla="*/ 348234 h 462402"/>
              <a:gd name="connsiteX6" fmla="*/ 233556 w 462402"/>
              <a:gd name="connsiteY6" fmla="*/ 345874 h 462402"/>
              <a:gd name="connsiteX7" fmla="*/ 341896 w 462402"/>
              <a:gd name="connsiteY7" fmla="*/ 239689 h 462402"/>
              <a:gd name="connsiteX8" fmla="*/ 344251 w 462402"/>
              <a:gd name="connsiteY8" fmla="*/ 234970 h 462402"/>
              <a:gd name="connsiteX9" fmla="*/ 344251 w 462402"/>
              <a:gd name="connsiteY9" fmla="*/ 154741 h 462402"/>
              <a:gd name="connsiteX10" fmla="*/ 341896 w 462402"/>
              <a:gd name="connsiteY10" fmla="*/ 150022 h 462402"/>
              <a:gd name="connsiteX11" fmla="*/ 337186 w 462402"/>
              <a:gd name="connsiteY11" fmla="*/ 152382 h 462402"/>
              <a:gd name="connsiteX12" fmla="*/ 231201 w 462402"/>
              <a:gd name="connsiteY12" fmla="*/ 256207 h 462402"/>
              <a:gd name="connsiteX13" fmla="*/ 125216 w 462402"/>
              <a:gd name="connsiteY13" fmla="*/ 152382 h 462402"/>
              <a:gd name="connsiteX14" fmla="*/ 120505 w 462402"/>
              <a:gd name="connsiteY14" fmla="*/ 150022 h 462402"/>
              <a:gd name="connsiteX15" fmla="*/ 231201 w 462402"/>
              <a:gd name="connsiteY15" fmla="*/ 0 h 462402"/>
              <a:gd name="connsiteX16" fmla="*/ 462402 w 462402"/>
              <a:gd name="connsiteY16" fmla="*/ 231201 h 462402"/>
              <a:gd name="connsiteX17" fmla="*/ 231201 w 462402"/>
              <a:gd name="connsiteY17" fmla="*/ 462402 h 462402"/>
              <a:gd name="connsiteX18" fmla="*/ 0 w 462402"/>
              <a:gd name="connsiteY18" fmla="*/ 231201 h 462402"/>
              <a:gd name="connsiteX19" fmla="*/ 231201 w 462402"/>
              <a:gd name="connsiteY19" fmla="*/ 0 h 46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2402" h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675D441-00FD-CB45-94EE-23C650D0C486}"/>
              </a:ext>
            </a:extLst>
          </p:cNvPr>
          <p:cNvSpPr/>
          <p:nvPr/>
        </p:nvSpPr>
        <p:spPr>
          <a:xfrm>
            <a:off x="9989371" y="4532102"/>
            <a:ext cx="1121877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AD6C12-C294-FE47-B249-F6C2A5CEEA50}"/>
              </a:ext>
            </a:extLst>
          </p:cNvPr>
          <p:cNvCxnSpPr>
            <a:cxnSpLocks/>
          </p:cNvCxnSpPr>
          <p:nvPr/>
        </p:nvCxnSpPr>
        <p:spPr>
          <a:xfrm>
            <a:off x="7387245" y="3852216"/>
            <a:ext cx="1069862" cy="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D413104-B9FD-4F4E-B542-AA0C9E4B3F1A}"/>
              </a:ext>
            </a:extLst>
          </p:cNvPr>
          <p:cNvCxnSpPr>
            <a:cxnSpLocks/>
          </p:cNvCxnSpPr>
          <p:nvPr/>
        </p:nvCxnSpPr>
        <p:spPr>
          <a:xfrm>
            <a:off x="8919509" y="3852216"/>
            <a:ext cx="1069862" cy="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377C045-D98A-A24A-853E-65BBEE7EFD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5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D2B284E-FA55-3D4F-96A9-3B40AB30C284}"/>
              </a:ext>
            </a:extLst>
          </p:cNvPr>
          <p:cNvCxnSpPr>
            <a:cxnSpLocks/>
          </p:cNvCxnSpPr>
          <p:nvPr/>
        </p:nvCxnSpPr>
        <p:spPr>
          <a:xfrm>
            <a:off x="10451773" y="3852216"/>
            <a:ext cx="1206827" cy="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 Same Side Corner Rectangle 4">
            <a:extLst>
              <a:ext uri="{FF2B5EF4-FFF2-40B4-BE49-F238E27FC236}">
                <a16:creationId xmlns:a16="http://schemas.microsoft.com/office/drawing/2014/main" id="{B58E1715-8037-C549-B9A2-B36F77DDDCBA}"/>
              </a:ext>
            </a:extLst>
          </p:cNvPr>
          <p:cNvSpPr/>
          <p:nvPr/>
        </p:nvSpPr>
        <p:spPr>
          <a:xfrm flipV="1">
            <a:off x="5918318" y="0"/>
            <a:ext cx="6050078" cy="6038850"/>
          </a:xfrm>
          <a:prstGeom prst="round2SameRect">
            <a:avLst>
              <a:gd name="adj1" fmla="val 2342"/>
              <a:gd name="adj2" fmla="val 0"/>
            </a:avLst>
          </a:pr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501FAD-76D9-024A-9511-55AA47E69D96}"/>
              </a:ext>
            </a:extLst>
          </p:cNvPr>
          <p:cNvSpPr/>
          <p:nvPr/>
        </p:nvSpPr>
        <p:spPr>
          <a:xfrm>
            <a:off x="5867400" y="5467546"/>
            <a:ext cx="6324600" cy="571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68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1CC6F94-76BC-C948-B5EC-DF7F7DB32C3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57433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1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4" name="Picture 153">
            <a:extLst>
              <a:ext uri="{FF2B5EF4-FFF2-40B4-BE49-F238E27FC236}">
                <a16:creationId xmlns:a16="http://schemas.microsoft.com/office/drawing/2014/main" id="{7BEC25F9-FFC9-F24C-98CE-7BDF9521CF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439" b="24317"/>
          <a:stretch/>
        </p:blipFill>
        <p:spPr>
          <a:xfrm>
            <a:off x="-1" y="1510553"/>
            <a:ext cx="12192002" cy="4563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D5258-1F9F-7E4F-B0CE-5E21FC8D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The Flix Mix Journey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83686-1A58-7749-B3F0-D043DD52D9BD}"/>
              </a:ext>
            </a:extLst>
          </p:cNvPr>
          <p:cNvSpPr/>
          <p:nvPr/>
        </p:nvSpPr>
        <p:spPr>
          <a:xfrm>
            <a:off x="79499" y="1510553"/>
            <a:ext cx="12192000" cy="4549588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534333-8571-074C-8DA6-3DC4E3B39644}"/>
              </a:ext>
            </a:extLst>
          </p:cNvPr>
          <p:cNvCxnSpPr>
            <a:cxnSpLocks/>
          </p:cNvCxnSpPr>
          <p:nvPr/>
        </p:nvCxnSpPr>
        <p:spPr>
          <a:xfrm>
            <a:off x="2644629" y="3209364"/>
            <a:ext cx="0" cy="1326777"/>
          </a:xfrm>
          <a:prstGeom prst="straightConnector1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F8E398-0CDC-F342-850C-D3AEB9ACFD30}"/>
              </a:ext>
            </a:extLst>
          </p:cNvPr>
          <p:cNvCxnSpPr>
            <a:cxnSpLocks/>
          </p:cNvCxnSpPr>
          <p:nvPr/>
        </p:nvCxnSpPr>
        <p:spPr>
          <a:xfrm flipH="1">
            <a:off x="1341578" y="4993341"/>
            <a:ext cx="845851" cy="0"/>
          </a:xfrm>
          <a:prstGeom prst="straightConnector1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9DD7533E-48A5-E14E-935A-A9418A8FBE5B}"/>
              </a:ext>
            </a:extLst>
          </p:cNvPr>
          <p:cNvSpPr/>
          <p:nvPr/>
        </p:nvSpPr>
        <p:spPr>
          <a:xfrm flipV="1">
            <a:off x="1730229" y="4078941"/>
            <a:ext cx="914400" cy="914400"/>
          </a:xfrm>
          <a:prstGeom prst="arc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590B4855-1EC8-1746-8425-7228284E21B8}"/>
              </a:ext>
            </a:extLst>
          </p:cNvPr>
          <p:cNvSpPr/>
          <p:nvPr/>
        </p:nvSpPr>
        <p:spPr>
          <a:xfrm flipH="1">
            <a:off x="2644629" y="2752164"/>
            <a:ext cx="914400" cy="914400"/>
          </a:xfrm>
          <a:prstGeom prst="arc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9B4B279-0675-774E-A4C2-5FA2D62A1578}"/>
              </a:ext>
            </a:extLst>
          </p:cNvPr>
          <p:cNvSpPr/>
          <p:nvPr/>
        </p:nvSpPr>
        <p:spPr>
          <a:xfrm>
            <a:off x="3490480" y="2752164"/>
            <a:ext cx="914400" cy="914400"/>
          </a:xfrm>
          <a:prstGeom prst="arc">
            <a:avLst>
              <a:gd name="adj1" fmla="val 16210155"/>
              <a:gd name="adj2" fmla="val 0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41A5FF-C5A0-734D-9CEF-04EB0DC24082}"/>
              </a:ext>
            </a:extLst>
          </p:cNvPr>
          <p:cNvCxnSpPr>
            <a:cxnSpLocks/>
          </p:cNvCxnSpPr>
          <p:nvPr/>
        </p:nvCxnSpPr>
        <p:spPr>
          <a:xfrm>
            <a:off x="4405714" y="3209364"/>
            <a:ext cx="0" cy="1326777"/>
          </a:xfrm>
          <a:prstGeom prst="straightConnector1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FD03E8B-89AA-094B-A321-F5587ED469E0}"/>
              </a:ext>
            </a:extLst>
          </p:cNvPr>
          <p:cNvCxnSpPr>
            <a:cxnSpLocks/>
          </p:cNvCxnSpPr>
          <p:nvPr/>
        </p:nvCxnSpPr>
        <p:spPr>
          <a:xfrm>
            <a:off x="6165965" y="3209364"/>
            <a:ext cx="0" cy="1326777"/>
          </a:xfrm>
          <a:prstGeom prst="straightConnector1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BA34BC12-585C-DF49-A7F8-945AEC9FF7A4}"/>
              </a:ext>
            </a:extLst>
          </p:cNvPr>
          <p:cNvSpPr/>
          <p:nvPr/>
        </p:nvSpPr>
        <p:spPr>
          <a:xfrm flipH="1" flipV="1">
            <a:off x="4405714" y="4078941"/>
            <a:ext cx="914400" cy="914400"/>
          </a:xfrm>
          <a:prstGeom prst="arc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F0B54BD-96A3-ED4F-B17D-6DB67B73A511}"/>
              </a:ext>
            </a:extLst>
          </p:cNvPr>
          <p:cNvSpPr/>
          <p:nvPr/>
        </p:nvSpPr>
        <p:spPr>
          <a:xfrm flipV="1">
            <a:off x="5251565" y="4078941"/>
            <a:ext cx="914400" cy="914400"/>
          </a:xfrm>
          <a:prstGeom prst="arc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1714F12A-2158-2B4B-BC19-8DF06F3C487E}"/>
              </a:ext>
            </a:extLst>
          </p:cNvPr>
          <p:cNvSpPr/>
          <p:nvPr/>
        </p:nvSpPr>
        <p:spPr>
          <a:xfrm flipH="1">
            <a:off x="6164482" y="2752164"/>
            <a:ext cx="914400" cy="914400"/>
          </a:xfrm>
          <a:prstGeom prst="arc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1AFCCC14-3939-8741-9560-A907F37BC41A}"/>
              </a:ext>
            </a:extLst>
          </p:cNvPr>
          <p:cNvSpPr/>
          <p:nvPr/>
        </p:nvSpPr>
        <p:spPr>
          <a:xfrm>
            <a:off x="7010333" y="2752164"/>
            <a:ext cx="914400" cy="914400"/>
          </a:xfrm>
          <a:prstGeom prst="arc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8155707-D3E4-5441-B265-BCBA4DBA2D9B}"/>
              </a:ext>
            </a:extLst>
          </p:cNvPr>
          <p:cNvCxnSpPr>
            <a:cxnSpLocks/>
          </p:cNvCxnSpPr>
          <p:nvPr/>
        </p:nvCxnSpPr>
        <p:spPr>
          <a:xfrm>
            <a:off x="7925567" y="3209364"/>
            <a:ext cx="0" cy="1326777"/>
          </a:xfrm>
          <a:prstGeom prst="straightConnector1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CF241E-A886-044F-B42A-72C96C17CBEC}"/>
              </a:ext>
            </a:extLst>
          </p:cNvPr>
          <p:cNvCxnSpPr>
            <a:cxnSpLocks/>
          </p:cNvCxnSpPr>
          <p:nvPr/>
        </p:nvCxnSpPr>
        <p:spPr>
          <a:xfrm>
            <a:off x="9685818" y="3209364"/>
            <a:ext cx="0" cy="1326777"/>
          </a:xfrm>
          <a:prstGeom prst="straightConnector1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F3A9129F-70F9-2249-936E-6DF985D44741}"/>
              </a:ext>
            </a:extLst>
          </p:cNvPr>
          <p:cNvSpPr/>
          <p:nvPr/>
        </p:nvSpPr>
        <p:spPr>
          <a:xfrm flipH="1" flipV="1">
            <a:off x="7925567" y="4078941"/>
            <a:ext cx="914400" cy="914400"/>
          </a:xfrm>
          <a:prstGeom prst="arc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04629552-D25E-0D49-B7D7-BA4E4F310A9E}"/>
              </a:ext>
            </a:extLst>
          </p:cNvPr>
          <p:cNvSpPr/>
          <p:nvPr/>
        </p:nvSpPr>
        <p:spPr>
          <a:xfrm flipV="1">
            <a:off x="8771418" y="4078941"/>
            <a:ext cx="914400" cy="914400"/>
          </a:xfrm>
          <a:prstGeom prst="arc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7E91C495-0259-A24B-BC4A-C9F4B076DB01}"/>
              </a:ext>
            </a:extLst>
          </p:cNvPr>
          <p:cNvSpPr/>
          <p:nvPr/>
        </p:nvSpPr>
        <p:spPr>
          <a:xfrm flipH="1">
            <a:off x="9685890" y="2752164"/>
            <a:ext cx="914400" cy="914400"/>
          </a:xfrm>
          <a:prstGeom prst="arc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A48D0A1D-BD1F-A341-B908-54AB369C3661}"/>
              </a:ext>
            </a:extLst>
          </p:cNvPr>
          <p:cNvSpPr/>
          <p:nvPr/>
        </p:nvSpPr>
        <p:spPr>
          <a:xfrm>
            <a:off x="10531741" y="2752164"/>
            <a:ext cx="914400" cy="914400"/>
          </a:xfrm>
          <a:prstGeom prst="arc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EA4E1AE-CF73-BE48-AE93-A55589872F28}"/>
              </a:ext>
            </a:extLst>
          </p:cNvPr>
          <p:cNvCxnSpPr>
            <a:cxnSpLocks/>
          </p:cNvCxnSpPr>
          <p:nvPr/>
        </p:nvCxnSpPr>
        <p:spPr>
          <a:xfrm>
            <a:off x="11446141" y="3209364"/>
            <a:ext cx="0" cy="1629644"/>
          </a:xfrm>
          <a:prstGeom prst="straightConnector1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C77495B5-B728-9E4F-B0DB-D9AD93522355}"/>
              </a:ext>
            </a:extLst>
          </p:cNvPr>
          <p:cNvSpPr/>
          <p:nvPr/>
        </p:nvSpPr>
        <p:spPr>
          <a:xfrm>
            <a:off x="607205" y="4603385"/>
            <a:ext cx="744062" cy="74406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C153CE1-8FD9-F34F-BE86-E47097FDE5B4}"/>
              </a:ext>
            </a:extLst>
          </p:cNvPr>
          <p:cNvGrpSpPr/>
          <p:nvPr/>
        </p:nvGrpSpPr>
        <p:grpSpPr>
          <a:xfrm>
            <a:off x="3101830" y="2380132"/>
            <a:ext cx="881737" cy="744062"/>
            <a:chOff x="3101830" y="2380132"/>
            <a:chExt cx="881737" cy="74406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4AF9372-4B8C-5844-A501-6A908E3784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1830" y="2752164"/>
              <a:ext cx="50569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252C482-3D8A-CB4E-B5D9-92BBA92C9CC0}"/>
                </a:ext>
              </a:extLst>
            </p:cNvPr>
            <p:cNvSpPr/>
            <p:nvPr/>
          </p:nvSpPr>
          <p:spPr>
            <a:xfrm>
              <a:off x="3152399" y="2380132"/>
              <a:ext cx="744062" cy="7440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04CB663-C8A2-194E-9D54-BA1800B1E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7112" y="2752164"/>
              <a:ext cx="86455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FDFBB97-BDF8-B94E-897A-AC37A17FFF7D}"/>
              </a:ext>
            </a:extLst>
          </p:cNvPr>
          <p:cNvGrpSpPr/>
          <p:nvPr/>
        </p:nvGrpSpPr>
        <p:grpSpPr>
          <a:xfrm>
            <a:off x="6621682" y="2380132"/>
            <a:ext cx="881737" cy="744062"/>
            <a:chOff x="3101830" y="2380132"/>
            <a:chExt cx="881737" cy="74406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8760CFC-EC2B-3045-B66A-1F8D962C8E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1830" y="2752164"/>
              <a:ext cx="50569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2227720-44AE-A146-8773-6E82E05972F1}"/>
                </a:ext>
              </a:extLst>
            </p:cNvPr>
            <p:cNvSpPr/>
            <p:nvPr/>
          </p:nvSpPr>
          <p:spPr>
            <a:xfrm>
              <a:off x="3152399" y="2380132"/>
              <a:ext cx="744062" cy="7440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CF7D705-1260-344A-871B-E600AE8B5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7112" y="2752164"/>
              <a:ext cx="86455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D6DB7-437D-A24C-8801-6B57715C5F40}"/>
              </a:ext>
            </a:extLst>
          </p:cNvPr>
          <p:cNvGrpSpPr/>
          <p:nvPr/>
        </p:nvGrpSpPr>
        <p:grpSpPr>
          <a:xfrm>
            <a:off x="10143090" y="2380132"/>
            <a:ext cx="881737" cy="744062"/>
            <a:chOff x="3101830" y="2380132"/>
            <a:chExt cx="881737" cy="744062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D7F41DB-2A10-FA42-BE1A-903E2EFB5E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1830" y="2752164"/>
              <a:ext cx="50569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101D8C2-157D-454B-88E6-B3FF54387901}"/>
                </a:ext>
              </a:extLst>
            </p:cNvPr>
            <p:cNvSpPr/>
            <p:nvPr/>
          </p:nvSpPr>
          <p:spPr>
            <a:xfrm>
              <a:off x="3152399" y="2380132"/>
              <a:ext cx="744062" cy="7440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3E294F1-E550-F047-A951-D8C0EC5538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7112" y="2752164"/>
              <a:ext cx="86455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AB8176B-0B25-074C-BBE0-396CA16C8959}"/>
              </a:ext>
            </a:extLst>
          </p:cNvPr>
          <p:cNvGrpSpPr/>
          <p:nvPr/>
        </p:nvGrpSpPr>
        <p:grpSpPr>
          <a:xfrm>
            <a:off x="4863565" y="4621359"/>
            <a:ext cx="845200" cy="744062"/>
            <a:chOff x="4909935" y="4464432"/>
            <a:chExt cx="845200" cy="744062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BDDAA15-A642-3540-9BA9-C77A83447C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9935" y="4836464"/>
              <a:ext cx="50569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C1BCCFB-B00F-C04F-B2DD-5E37647402FD}"/>
                </a:ext>
              </a:extLst>
            </p:cNvPr>
            <p:cNvSpPr/>
            <p:nvPr/>
          </p:nvSpPr>
          <p:spPr>
            <a:xfrm>
              <a:off x="4960504" y="4464432"/>
              <a:ext cx="744062" cy="7440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61BB78C-8450-AF46-9106-3A6C781E1D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4566" y="4836464"/>
              <a:ext cx="50569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13C6D5C-1FFF-CE43-ADCC-3DBAAC0F408C}"/>
              </a:ext>
            </a:extLst>
          </p:cNvPr>
          <p:cNvGrpSpPr/>
          <p:nvPr/>
        </p:nvGrpSpPr>
        <p:grpSpPr>
          <a:xfrm>
            <a:off x="8383418" y="4621359"/>
            <a:ext cx="845200" cy="744062"/>
            <a:chOff x="4909935" y="4464432"/>
            <a:chExt cx="845200" cy="744062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6BE035B-0679-6C49-B70B-01DB66E35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9935" y="4836464"/>
              <a:ext cx="50569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012E3C1-DBD9-D04A-AACD-C1AFA0B72D3E}"/>
                </a:ext>
              </a:extLst>
            </p:cNvPr>
            <p:cNvSpPr/>
            <p:nvPr/>
          </p:nvSpPr>
          <p:spPr>
            <a:xfrm>
              <a:off x="4960504" y="4464432"/>
              <a:ext cx="744062" cy="74406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EE329640-44A4-B749-9B83-9A97C9180D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4566" y="4836464"/>
              <a:ext cx="50569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5C6FA71B-3D8E-664B-9ADB-102A0F501745}"/>
              </a:ext>
            </a:extLst>
          </p:cNvPr>
          <p:cNvSpPr txBox="1"/>
          <p:nvPr/>
        </p:nvSpPr>
        <p:spPr>
          <a:xfrm>
            <a:off x="646217" y="3209364"/>
            <a:ext cx="1939427" cy="129266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learn from data and recommend the best</a:t>
            </a:r>
          </a:p>
          <a:p>
            <a:r>
              <a:rPr lang="en-AU" sz="1400" dirty="0">
                <a:solidFill>
                  <a:schemeClr val="bg1"/>
                </a:solidFill>
              </a:rPr>
              <a:t>TV shows to users based on their own</a:t>
            </a:r>
          </a:p>
          <a:p>
            <a:r>
              <a:rPr lang="en-AU" sz="1400" dirty="0">
                <a:solidFill>
                  <a:schemeClr val="bg1"/>
                </a:solidFill>
              </a:rPr>
              <a:t>viewing history and rating patterns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532E36E-34AD-8E4B-A5B8-E79A6617290E}"/>
              </a:ext>
            </a:extLst>
          </p:cNvPr>
          <p:cNvSpPr txBox="1"/>
          <p:nvPr/>
        </p:nvSpPr>
        <p:spPr>
          <a:xfrm>
            <a:off x="646217" y="2872453"/>
            <a:ext cx="1451981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7332B66-C54A-BC4D-837F-A456D66968FB}"/>
              </a:ext>
            </a:extLst>
          </p:cNvPr>
          <p:cNvSpPr txBox="1"/>
          <p:nvPr/>
        </p:nvSpPr>
        <p:spPr>
          <a:xfrm>
            <a:off x="2820238" y="3546088"/>
            <a:ext cx="1489781" cy="147732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AU" sz="1200" dirty="0">
                <a:solidFill>
                  <a:schemeClr val="bg1"/>
                </a:solidFill>
              </a:rPr>
              <a:t>Dataset download from Netflix Prize</a:t>
            </a:r>
          </a:p>
          <a:p>
            <a:pPr marL="171450" indent="-171450">
              <a:buFontTx/>
              <a:buChar char="-"/>
            </a:pPr>
            <a:r>
              <a:rPr lang="en-AU" sz="1200" dirty="0">
                <a:solidFill>
                  <a:schemeClr val="bg1"/>
                </a:solidFill>
              </a:rPr>
              <a:t>Data Cleaning</a:t>
            </a:r>
          </a:p>
          <a:p>
            <a:pPr marL="171450" indent="-171450">
              <a:buFontTx/>
              <a:buChar char="-"/>
            </a:pPr>
            <a:r>
              <a:rPr lang="en-AU" sz="1200" dirty="0">
                <a:solidFill>
                  <a:schemeClr val="bg1"/>
                </a:solidFill>
              </a:rPr>
              <a:t>Data Slicing</a:t>
            </a:r>
          </a:p>
          <a:p>
            <a:pPr marL="171450" indent="-171450">
              <a:buFontTx/>
              <a:buChar char="-"/>
            </a:pPr>
            <a:r>
              <a:rPr lang="en-AU" sz="1200" dirty="0">
                <a:solidFill>
                  <a:schemeClr val="bg1"/>
                </a:solidFill>
              </a:rPr>
              <a:t>Data Mapping</a:t>
            </a:r>
          </a:p>
          <a:p>
            <a:pPr marL="171450" indent="-171450">
              <a:buFontTx/>
              <a:buChar char="-"/>
            </a:pPr>
            <a:r>
              <a:rPr lang="en-AU" sz="1200" dirty="0">
                <a:solidFill>
                  <a:schemeClr val="bg1"/>
                </a:solidFill>
              </a:rPr>
              <a:t>Data Visualisation</a:t>
            </a:r>
          </a:p>
          <a:p>
            <a:pPr marL="171450" indent="-171450">
              <a:buFontTx/>
              <a:buChar char="-"/>
            </a:pPr>
            <a:endParaRPr lang="en-AU" sz="12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47E6533-FAB7-2148-B64F-BE30687FFBCA}"/>
              </a:ext>
            </a:extLst>
          </p:cNvPr>
          <p:cNvSpPr txBox="1"/>
          <p:nvPr/>
        </p:nvSpPr>
        <p:spPr>
          <a:xfrm>
            <a:off x="2848380" y="3209364"/>
            <a:ext cx="1324606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AU" sz="1400" b="1" dirty="0">
                <a:solidFill>
                  <a:schemeClr val="bg1"/>
                </a:solidFill>
              </a:rPr>
              <a:t>Data Prep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70587D-99DB-7647-A81E-75569845ED03}"/>
              </a:ext>
            </a:extLst>
          </p:cNvPr>
          <p:cNvSpPr txBox="1"/>
          <p:nvPr/>
        </p:nvSpPr>
        <p:spPr>
          <a:xfrm>
            <a:off x="6310808" y="3174042"/>
            <a:ext cx="177336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AU" sz="1400" b="1" dirty="0">
                <a:solidFill>
                  <a:schemeClr val="bg1"/>
                </a:solidFill>
                <a:ea typeface="Segoe UI Emoji" panose="020B0502040204020203" pitchFamily="34" charset="0"/>
                <a:cs typeface="Segoe UI" panose="020B0502040204020203" pitchFamily="34" charset="0"/>
              </a:rPr>
              <a:t>scikit-</a:t>
            </a:r>
            <a:r>
              <a:rPr lang="en-AU" sz="1400" b="1" dirty="0" err="1">
                <a:solidFill>
                  <a:schemeClr val="bg1"/>
                </a:solidFill>
                <a:ea typeface="Segoe UI Emoji" panose="020B0502040204020203" pitchFamily="34" charset="0"/>
                <a:cs typeface="Segoe UI" panose="020B0502040204020203" pitchFamily="34" charset="0"/>
              </a:rPr>
              <a:t>suprise</a:t>
            </a:r>
            <a:r>
              <a:rPr lang="en-AU" sz="1400" b="1" dirty="0">
                <a:solidFill>
                  <a:schemeClr val="bg1"/>
                </a:solidFill>
                <a:ea typeface="Segoe UI Emoji" panose="020B0502040204020203" pitchFamily="34" charset="0"/>
                <a:cs typeface="Segoe UI" panose="020B0502040204020203" pitchFamily="34" charset="0"/>
              </a:rPr>
              <a:t> library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7DB33F-48F2-D64B-ADF9-AC5407F34429}"/>
              </a:ext>
            </a:extLst>
          </p:cNvPr>
          <p:cNvSpPr txBox="1"/>
          <p:nvPr/>
        </p:nvSpPr>
        <p:spPr>
          <a:xfrm>
            <a:off x="9875535" y="3546088"/>
            <a:ext cx="1380888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Successfully implementing the final project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F0A2FF-0137-7047-A5ED-3D20CE27F5D0}"/>
              </a:ext>
            </a:extLst>
          </p:cNvPr>
          <p:cNvSpPr txBox="1"/>
          <p:nvPr/>
        </p:nvSpPr>
        <p:spPr>
          <a:xfrm>
            <a:off x="9903676" y="3209364"/>
            <a:ext cx="1324606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Flix Mix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B2880B8-DA94-6E48-AADD-746D62219852}"/>
              </a:ext>
            </a:extLst>
          </p:cNvPr>
          <p:cNvSpPr txBox="1"/>
          <p:nvPr/>
        </p:nvSpPr>
        <p:spPr>
          <a:xfrm>
            <a:off x="4445704" y="3486363"/>
            <a:ext cx="1729795" cy="55399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1200" dirty="0" err="1">
                <a:solidFill>
                  <a:schemeClr val="bg1"/>
                </a:solidFill>
              </a:rPr>
              <a:t>Pearsons'R</a:t>
            </a:r>
            <a:r>
              <a:rPr lang="en-AU" sz="1200" dirty="0">
                <a:solidFill>
                  <a:schemeClr val="bg1"/>
                </a:solidFill>
              </a:rPr>
              <a:t> Correlation</a:t>
            </a:r>
          </a:p>
          <a:p>
            <a:pPr marL="285750" indent="-285750">
              <a:buFontTx/>
              <a:buChar char="-"/>
            </a:pPr>
            <a:r>
              <a:rPr lang="en-AU" sz="1200" dirty="0">
                <a:solidFill>
                  <a:schemeClr val="bg1"/>
                </a:solidFill>
              </a:rPr>
              <a:t>Collaborative Filtering</a:t>
            </a:r>
          </a:p>
          <a:p>
            <a:pPr marL="285750" indent="-285750">
              <a:buFontTx/>
              <a:buChar char="-"/>
            </a:pP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4B5691B-44DD-D845-89FE-9D553AF12F85}"/>
              </a:ext>
            </a:extLst>
          </p:cNvPr>
          <p:cNvSpPr txBox="1"/>
          <p:nvPr/>
        </p:nvSpPr>
        <p:spPr>
          <a:xfrm>
            <a:off x="4472430" y="2872453"/>
            <a:ext cx="1661689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200" b="1" dirty="0">
                <a:solidFill>
                  <a:schemeClr val="bg1"/>
                </a:solidFill>
                <a:cs typeface="Segoe UI" panose="020B0502040204020203" pitchFamily="34" charset="0"/>
              </a:rPr>
              <a:t>Movie Recommendation models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3B0A222-660B-1740-95B5-BE4D93479951}"/>
              </a:ext>
            </a:extLst>
          </p:cNvPr>
          <p:cNvSpPr txBox="1"/>
          <p:nvPr/>
        </p:nvSpPr>
        <p:spPr>
          <a:xfrm>
            <a:off x="8170660" y="2872453"/>
            <a:ext cx="1324606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Segoe UI" panose="020B0502040204020203" pitchFamily="34" charset="0"/>
              </a:rPr>
              <a:t>Analysis &amp;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Segoe UI" panose="020B0502040204020203" pitchFamily="34" charset="0"/>
              </a:rPr>
              <a:t>Visualaisation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1D10481D-B2AA-8843-ADBB-B02162EE4389}"/>
              </a:ext>
            </a:extLst>
          </p:cNvPr>
          <p:cNvSpPr/>
          <p:nvPr/>
        </p:nvSpPr>
        <p:spPr>
          <a:xfrm>
            <a:off x="11291685" y="4839008"/>
            <a:ext cx="308765" cy="308765"/>
          </a:xfrm>
          <a:custGeom>
            <a:avLst/>
            <a:gdLst>
              <a:gd name="connsiteX0" fmla="*/ 120505 w 462402"/>
              <a:gd name="connsiteY0" fmla="*/ 150022 h 462402"/>
              <a:gd name="connsiteX1" fmla="*/ 118150 w 462402"/>
              <a:gd name="connsiteY1" fmla="*/ 154741 h 462402"/>
              <a:gd name="connsiteX2" fmla="*/ 118150 w 462402"/>
              <a:gd name="connsiteY2" fmla="*/ 234970 h 462402"/>
              <a:gd name="connsiteX3" fmla="*/ 120505 w 462402"/>
              <a:gd name="connsiteY3" fmla="*/ 239689 h 462402"/>
              <a:gd name="connsiteX4" fmla="*/ 228846 w 462402"/>
              <a:gd name="connsiteY4" fmla="*/ 345874 h 462402"/>
              <a:gd name="connsiteX5" fmla="*/ 231201 w 462402"/>
              <a:gd name="connsiteY5" fmla="*/ 348234 h 462402"/>
              <a:gd name="connsiteX6" fmla="*/ 233556 w 462402"/>
              <a:gd name="connsiteY6" fmla="*/ 345874 h 462402"/>
              <a:gd name="connsiteX7" fmla="*/ 341896 w 462402"/>
              <a:gd name="connsiteY7" fmla="*/ 239689 h 462402"/>
              <a:gd name="connsiteX8" fmla="*/ 344251 w 462402"/>
              <a:gd name="connsiteY8" fmla="*/ 234970 h 462402"/>
              <a:gd name="connsiteX9" fmla="*/ 344251 w 462402"/>
              <a:gd name="connsiteY9" fmla="*/ 154741 h 462402"/>
              <a:gd name="connsiteX10" fmla="*/ 341896 w 462402"/>
              <a:gd name="connsiteY10" fmla="*/ 150022 h 462402"/>
              <a:gd name="connsiteX11" fmla="*/ 337186 w 462402"/>
              <a:gd name="connsiteY11" fmla="*/ 152382 h 462402"/>
              <a:gd name="connsiteX12" fmla="*/ 231201 w 462402"/>
              <a:gd name="connsiteY12" fmla="*/ 256207 h 462402"/>
              <a:gd name="connsiteX13" fmla="*/ 125216 w 462402"/>
              <a:gd name="connsiteY13" fmla="*/ 152382 h 462402"/>
              <a:gd name="connsiteX14" fmla="*/ 120505 w 462402"/>
              <a:gd name="connsiteY14" fmla="*/ 150022 h 462402"/>
              <a:gd name="connsiteX15" fmla="*/ 231201 w 462402"/>
              <a:gd name="connsiteY15" fmla="*/ 0 h 462402"/>
              <a:gd name="connsiteX16" fmla="*/ 462402 w 462402"/>
              <a:gd name="connsiteY16" fmla="*/ 231201 h 462402"/>
              <a:gd name="connsiteX17" fmla="*/ 231201 w 462402"/>
              <a:gd name="connsiteY17" fmla="*/ 462402 h 462402"/>
              <a:gd name="connsiteX18" fmla="*/ 0 w 462402"/>
              <a:gd name="connsiteY18" fmla="*/ 231201 h 462402"/>
              <a:gd name="connsiteX19" fmla="*/ 231201 w 462402"/>
              <a:gd name="connsiteY19" fmla="*/ 0 h 46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2402" h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B2E1F93-6FBB-024C-BA24-EC789A4BB1DF}"/>
              </a:ext>
            </a:extLst>
          </p:cNvPr>
          <p:cNvSpPr txBox="1"/>
          <p:nvPr/>
        </p:nvSpPr>
        <p:spPr>
          <a:xfrm>
            <a:off x="646217" y="2424803"/>
            <a:ext cx="1451981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0AB6A2F-7127-EA44-9B52-A878076FB3BA}"/>
              </a:ext>
            </a:extLst>
          </p:cNvPr>
          <p:cNvCxnSpPr>
            <a:cxnSpLocks/>
          </p:cNvCxnSpPr>
          <p:nvPr/>
        </p:nvCxnSpPr>
        <p:spPr>
          <a:xfrm>
            <a:off x="646217" y="2756350"/>
            <a:ext cx="333019" cy="0"/>
          </a:xfrm>
          <a:prstGeom prst="straightConnector1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8B4EE10-1073-9F48-A7F7-2B64A64DD09B}"/>
              </a:ext>
            </a:extLst>
          </p:cNvPr>
          <p:cNvSpPr txBox="1"/>
          <p:nvPr/>
        </p:nvSpPr>
        <p:spPr>
          <a:xfrm>
            <a:off x="4631635" y="2424803"/>
            <a:ext cx="1380888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38F2ECA-4A65-4A4B-8D12-9679946E5A6F}"/>
              </a:ext>
            </a:extLst>
          </p:cNvPr>
          <p:cNvCxnSpPr>
            <a:cxnSpLocks/>
          </p:cNvCxnSpPr>
          <p:nvPr/>
        </p:nvCxnSpPr>
        <p:spPr>
          <a:xfrm>
            <a:off x="5155569" y="2756350"/>
            <a:ext cx="333019" cy="0"/>
          </a:xfrm>
          <a:prstGeom prst="straightConnector1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E7A4FB1D-7CCB-9D48-B5F8-1629E8065071}"/>
              </a:ext>
            </a:extLst>
          </p:cNvPr>
          <p:cNvSpPr txBox="1"/>
          <p:nvPr/>
        </p:nvSpPr>
        <p:spPr>
          <a:xfrm>
            <a:off x="8142519" y="2424803"/>
            <a:ext cx="1380888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866262F-FD92-2E41-A2E8-76DD5C09DE0A}"/>
              </a:ext>
            </a:extLst>
          </p:cNvPr>
          <p:cNvCxnSpPr>
            <a:cxnSpLocks/>
          </p:cNvCxnSpPr>
          <p:nvPr/>
        </p:nvCxnSpPr>
        <p:spPr>
          <a:xfrm>
            <a:off x="8666454" y="2756350"/>
            <a:ext cx="333019" cy="0"/>
          </a:xfrm>
          <a:prstGeom prst="straightConnector1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53538B5-E90A-FF4B-8386-C4403CDF55DC}"/>
              </a:ext>
            </a:extLst>
          </p:cNvPr>
          <p:cNvSpPr txBox="1"/>
          <p:nvPr/>
        </p:nvSpPr>
        <p:spPr>
          <a:xfrm>
            <a:off x="2820239" y="4885668"/>
            <a:ext cx="1380888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308A895-0F31-EE49-A978-B7A2443923F3}"/>
              </a:ext>
            </a:extLst>
          </p:cNvPr>
          <p:cNvCxnSpPr>
            <a:cxnSpLocks/>
          </p:cNvCxnSpPr>
          <p:nvPr/>
        </p:nvCxnSpPr>
        <p:spPr>
          <a:xfrm>
            <a:off x="3344174" y="4754487"/>
            <a:ext cx="333019" cy="0"/>
          </a:xfrm>
          <a:prstGeom prst="straightConnector1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71BCCDCA-4E78-F54E-8B27-B3DFF2BB771E}"/>
              </a:ext>
            </a:extLst>
          </p:cNvPr>
          <p:cNvSpPr txBox="1"/>
          <p:nvPr/>
        </p:nvSpPr>
        <p:spPr>
          <a:xfrm>
            <a:off x="9875535" y="4885668"/>
            <a:ext cx="1380888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99C1F8D-B26D-4641-8685-068412D706A8}"/>
              </a:ext>
            </a:extLst>
          </p:cNvPr>
          <p:cNvCxnSpPr>
            <a:cxnSpLocks/>
          </p:cNvCxnSpPr>
          <p:nvPr/>
        </p:nvCxnSpPr>
        <p:spPr>
          <a:xfrm>
            <a:off x="10399470" y="4754487"/>
            <a:ext cx="333019" cy="0"/>
          </a:xfrm>
          <a:prstGeom prst="straightConnector1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7E5AA12-F8CC-6149-ACF8-47F1E8A38914}"/>
              </a:ext>
            </a:extLst>
          </p:cNvPr>
          <p:cNvGrpSpPr/>
          <p:nvPr/>
        </p:nvGrpSpPr>
        <p:grpSpPr>
          <a:xfrm>
            <a:off x="832299" y="4811986"/>
            <a:ext cx="293874" cy="326861"/>
            <a:chOff x="5578475" y="5060951"/>
            <a:chExt cx="311150" cy="346075"/>
          </a:xfrm>
        </p:grpSpPr>
        <p:sp>
          <p:nvSpPr>
            <p:cNvPr id="110" name="Freeform 342">
              <a:extLst>
                <a:ext uri="{FF2B5EF4-FFF2-40B4-BE49-F238E27FC236}">
                  <a16:creationId xmlns:a16="http://schemas.microsoft.com/office/drawing/2014/main" id="{3A2B4382-7BD1-CD42-BC2E-071752E5F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475" y="5060951"/>
              <a:ext cx="311150" cy="346075"/>
            </a:xfrm>
            <a:custGeom>
              <a:avLst/>
              <a:gdLst>
                <a:gd name="T0" fmla="*/ 74 w 83"/>
                <a:gd name="T1" fmla="*/ 32 h 92"/>
                <a:gd name="T2" fmla="*/ 38 w 83"/>
                <a:gd name="T3" fmla="*/ 0 h 92"/>
                <a:gd name="T4" fmla="*/ 0 w 83"/>
                <a:gd name="T5" fmla="*/ 38 h 92"/>
                <a:gd name="T6" fmla="*/ 16 w 83"/>
                <a:gd name="T7" fmla="*/ 69 h 92"/>
                <a:gd name="T8" fmla="*/ 16 w 83"/>
                <a:gd name="T9" fmla="*/ 92 h 92"/>
                <a:gd name="T10" fmla="*/ 56 w 83"/>
                <a:gd name="T11" fmla="*/ 92 h 92"/>
                <a:gd name="T12" fmla="*/ 56 w 83"/>
                <a:gd name="T13" fmla="*/ 78 h 92"/>
                <a:gd name="T14" fmla="*/ 71 w 83"/>
                <a:gd name="T15" fmla="*/ 75 h 92"/>
                <a:gd name="T16" fmla="*/ 74 w 83"/>
                <a:gd name="T17" fmla="*/ 56 h 92"/>
                <a:gd name="T18" fmla="*/ 80 w 83"/>
                <a:gd name="T19" fmla="*/ 56 h 92"/>
                <a:gd name="T20" fmla="*/ 82 w 83"/>
                <a:gd name="T21" fmla="*/ 55 h 92"/>
                <a:gd name="T22" fmla="*/ 83 w 83"/>
                <a:gd name="T23" fmla="*/ 52 h 92"/>
                <a:gd name="T24" fmla="*/ 74 w 83"/>
                <a:gd name="T25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92">
                  <a:moveTo>
                    <a:pt x="74" y="32"/>
                  </a:moveTo>
                  <a:cubicBezTo>
                    <a:pt x="74" y="11"/>
                    <a:pt x="55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0"/>
                    <a:pt x="4" y="62"/>
                    <a:pt x="16" y="6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4" y="78"/>
                    <a:pt x="68" y="78"/>
                    <a:pt x="71" y="75"/>
                  </a:cubicBezTo>
                  <a:cubicBezTo>
                    <a:pt x="74" y="71"/>
                    <a:pt x="74" y="56"/>
                    <a:pt x="74" y="56"/>
                  </a:cubicBezTo>
                  <a:cubicBezTo>
                    <a:pt x="74" y="56"/>
                    <a:pt x="78" y="56"/>
                    <a:pt x="80" y="56"/>
                  </a:cubicBezTo>
                  <a:cubicBezTo>
                    <a:pt x="81" y="56"/>
                    <a:pt x="82" y="56"/>
                    <a:pt x="82" y="55"/>
                  </a:cubicBezTo>
                  <a:cubicBezTo>
                    <a:pt x="83" y="54"/>
                    <a:pt x="83" y="53"/>
                    <a:pt x="83" y="52"/>
                  </a:cubicBezTo>
                  <a:cubicBezTo>
                    <a:pt x="83" y="46"/>
                    <a:pt x="74" y="35"/>
                    <a:pt x="74" y="32"/>
                  </a:cubicBez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343">
              <a:extLst>
                <a:ext uri="{FF2B5EF4-FFF2-40B4-BE49-F238E27FC236}">
                  <a16:creationId xmlns:a16="http://schemas.microsoft.com/office/drawing/2014/main" id="{710A445D-8DCF-1044-BE1E-1E91387D3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2138" y="5106988"/>
              <a:ext cx="107950" cy="192088"/>
            </a:xfrm>
            <a:custGeom>
              <a:avLst/>
              <a:gdLst>
                <a:gd name="T0" fmla="*/ 26 w 68"/>
                <a:gd name="T1" fmla="*/ 0 h 121"/>
                <a:gd name="T2" fmla="*/ 61 w 68"/>
                <a:gd name="T3" fmla="*/ 0 h 121"/>
                <a:gd name="T4" fmla="*/ 45 w 68"/>
                <a:gd name="T5" fmla="*/ 38 h 121"/>
                <a:gd name="T6" fmla="*/ 68 w 68"/>
                <a:gd name="T7" fmla="*/ 38 h 121"/>
                <a:gd name="T8" fmla="*/ 14 w 68"/>
                <a:gd name="T9" fmla="*/ 121 h 121"/>
                <a:gd name="T10" fmla="*/ 26 w 68"/>
                <a:gd name="T11" fmla="*/ 66 h 121"/>
                <a:gd name="T12" fmla="*/ 0 w 68"/>
                <a:gd name="T13" fmla="*/ 66 h 121"/>
                <a:gd name="T14" fmla="*/ 26 w 68"/>
                <a:gd name="T1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21">
                  <a:moveTo>
                    <a:pt x="26" y="0"/>
                  </a:moveTo>
                  <a:lnTo>
                    <a:pt x="61" y="0"/>
                  </a:lnTo>
                  <a:lnTo>
                    <a:pt x="45" y="38"/>
                  </a:lnTo>
                  <a:lnTo>
                    <a:pt x="68" y="38"/>
                  </a:lnTo>
                  <a:lnTo>
                    <a:pt x="14" y="121"/>
                  </a:lnTo>
                  <a:lnTo>
                    <a:pt x="26" y="66"/>
                  </a:lnTo>
                  <a:lnTo>
                    <a:pt x="0" y="66"/>
                  </a:lnTo>
                  <a:lnTo>
                    <a:pt x="26" y="0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38B35C8-1F38-2D42-9DC1-ED24A858BA93}"/>
              </a:ext>
            </a:extLst>
          </p:cNvPr>
          <p:cNvGrpSpPr/>
          <p:nvPr/>
        </p:nvGrpSpPr>
        <p:grpSpPr>
          <a:xfrm>
            <a:off x="5100925" y="4823515"/>
            <a:ext cx="370481" cy="339750"/>
            <a:chOff x="7005638" y="2909888"/>
            <a:chExt cx="344488" cy="315913"/>
          </a:xfrm>
        </p:grpSpPr>
        <p:sp>
          <p:nvSpPr>
            <p:cNvPr id="113" name="Oval 302">
              <a:extLst>
                <a:ext uri="{FF2B5EF4-FFF2-40B4-BE49-F238E27FC236}">
                  <a16:creationId xmlns:a16="http://schemas.microsoft.com/office/drawing/2014/main" id="{66E63E20-228C-0D4B-BA73-CB147AA7D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575" y="2909888"/>
              <a:ext cx="74613" cy="76200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Oval 303">
              <a:extLst>
                <a:ext uri="{FF2B5EF4-FFF2-40B4-BE49-F238E27FC236}">
                  <a16:creationId xmlns:a16="http://schemas.microsoft.com/office/drawing/2014/main" id="{C271CDE2-A32E-7D48-BBBF-AEE20FD82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940051"/>
              <a:ext cx="44450" cy="46038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Oval 304">
              <a:extLst>
                <a:ext uri="{FF2B5EF4-FFF2-40B4-BE49-F238E27FC236}">
                  <a16:creationId xmlns:a16="http://schemas.microsoft.com/office/drawing/2014/main" id="{1CEC8EE3-43B2-D741-A0C9-F5114BA54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940051"/>
              <a:ext cx="44450" cy="46038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3520DFE5-2A9E-1441-877E-B5EFB69CF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170238"/>
              <a:ext cx="344488" cy="55563"/>
            </a:xfrm>
            <a:custGeom>
              <a:avLst/>
              <a:gdLst>
                <a:gd name="T0" fmla="*/ 66 w 92"/>
                <a:gd name="T1" fmla="*/ 0 h 15"/>
                <a:gd name="T2" fmla="*/ 92 w 92"/>
                <a:gd name="T3" fmla="*/ 7 h 15"/>
                <a:gd name="T4" fmla="*/ 46 w 92"/>
                <a:gd name="T5" fmla="*/ 15 h 15"/>
                <a:gd name="T6" fmla="*/ 0 w 92"/>
                <a:gd name="T7" fmla="*/ 7 h 15"/>
                <a:gd name="T8" fmla="*/ 26 w 9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306">
              <a:extLst>
                <a:ext uri="{FF2B5EF4-FFF2-40B4-BE49-F238E27FC236}">
                  <a16:creationId xmlns:a16="http://schemas.microsoft.com/office/drawing/2014/main" id="{8DBE12A3-23E2-994E-A549-AEA00936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5" y="3014663"/>
              <a:ext cx="74613" cy="136525"/>
            </a:xfrm>
            <a:custGeom>
              <a:avLst/>
              <a:gdLst>
                <a:gd name="T0" fmla="*/ 20 w 20"/>
                <a:gd name="T1" fmla="*/ 36 h 36"/>
                <a:gd name="T2" fmla="*/ 0 w 20"/>
                <a:gd name="T3" fmla="*/ 36 h 36"/>
                <a:gd name="T4" fmla="*/ 0 w 20"/>
                <a:gd name="T5" fmla="*/ 10 h 36"/>
                <a:gd name="T6" fmla="*/ 10 w 20"/>
                <a:gd name="T7" fmla="*/ 0 h 36"/>
                <a:gd name="T8" fmla="*/ 20 w 20"/>
                <a:gd name="T9" fmla="*/ 10 h 36"/>
                <a:gd name="T10" fmla="*/ 20 w 2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6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307">
              <a:extLst>
                <a:ext uri="{FF2B5EF4-FFF2-40B4-BE49-F238E27FC236}">
                  <a16:creationId xmlns:a16="http://schemas.microsoft.com/office/drawing/2014/main" id="{E06B6673-55A9-6848-A785-9BC38FE8F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308">
              <a:extLst>
                <a:ext uri="{FF2B5EF4-FFF2-40B4-BE49-F238E27FC236}">
                  <a16:creationId xmlns:a16="http://schemas.microsoft.com/office/drawing/2014/main" id="{D9BD6053-FAA1-624D-B326-CB4108B96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A636124-66BC-4F40-BAC0-FF90F13AC754}"/>
              </a:ext>
            </a:extLst>
          </p:cNvPr>
          <p:cNvGrpSpPr/>
          <p:nvPr/>
        </p:nvGrpSpPr>
        <p:grpSpPr>
          <a:xfrm>
            <a:off x="10378276" y="2517531"/>
            <a:ext cx="370948" cy="438953"/>
            <a:chOff x="3013075" y="3624263"/>
            <a:chExt cx="285750" cy="338137"/>
          </a:xfrm>
        </p:grpSpPr>
        <p:sp>
          <p:nvSpPr>
            <p:cNvPr id="130" name="Freeform 338">
              <a:extLst>
                <a:ext uri="{FF2B5EF4-FFF2-40B4-BE49-F238E27FC236}">
                  <a16:creationId xmlns:a16="http://schemas.microsoft.com/office/drawing/2014/main" id="{640B7E81-A847-4A40-B781-C6FCC28DE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400" y="3797300"/>
              <a:ext cx="165100" cy="104775"/>
            </a:xfrm>
            <a:custGeom>
              <a:avLst/>
              <a:gdLst>
                <a:gd name="T0" fmla="*/ 43 w 44"/>
                <a:gd name="T1" fmla="*/ 0 h 28"/>
                <a:gd name="T2" fmla="*/ 44 w 44"/>
                <a:gd name="T3" fmla="*/ 6 h 28"/>
                <a:gd name="T4" fmla="*/ 22 w 44"/>
                <a:gd name="T5" fmla="*/ 28 h 28"/>
                <a:gd name="T6" fmla="*/ 0 w 44"/>
                <a:gd name="T7" fmla="*/ 6 h 28"/>
                <a:gd name="T8" fmla="*/ 1 w 4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8">
                  <a:moveTo>
                    <a:pt x="43" y="0"/>
                  </a:moveTo>
                  <a:cubicBezTo>
                    <a:pt x="44" y="2"/>
                    <a:pt x="44" y="4"/>
                    <a:pt x="44" y="6"/>
                  </a:cubicBezTo>
                  <a:cubicBezTo>
                    <a:pt x="44" y="18"/>
                    <a:pt x="34" y="28"/>
                    <a:pt x="22" y="28"/>
                  </a:cubicBezTo>
                  <a:cubicBezTo>
                    <a:pt x="10" y="28"/>
                    <a:pt x="0" y="18"/>
                    <a:pt x="0" y="6"/>
                  </a:cubicBezTo>
                  <a:cubicBezTo>
                    <a:pt x="0" y="4"/>
                    <a:pt x="0" y="2"/>
                    <a:pt x="1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339">
              <a:extLst>
                <a:ext uri="{FF2B5EF4-FFF2-40B4-BE49-F238E27FC236}">
                  <a16:creationId xmlns:a16="http://schemas.microsoft.com/office/drawing/2014/main" id="{D229571E-5741-EF49-87C3-BCBDBFDE6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075" y="3714750"/>
              <a:ext cx="285750" cy="247650"/>
            </a:xfrm>
            <a:custGeom>
              <a:avLst/>
              <a:gdLst>
                <a:gd name="T0" fmla="*/ 64 w 76"/>
                <a:gd name="T1" fmla="*/ 0 h 66"/>
                <a:gd name="T2" fmla="*/ 76 w 76"/>
                <a:gd name="T3" fmla="*/ 28 h 66"/>
                <a:gd name="T4" fmla="*/ 38 w 76"/>
                <a:gd name="T5" fmla="*/ 66 h 66"/>
                <a:gd name="T6" fmla="*/ 0 w 76"/>
                <a:gd name="T7" fmla="*/ 28 h 66"/>
                <a:gd name="T8" fmla="*/ 12 w 76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6">
                  <a:moveTo>
                    <a:pt x="64" y="0"/>
                  </a:moveTo>
                  <a:cubicBezTo>
                    <a:pt x="71" y="7"/>
                    <a:pt x="76" y="17"/>
                    <a:pt x="76" y="28"/>
                  </a:cubicBezTo>
                  <a:cubicBezTo>
                    <a:pt x="76" y="49"/>
                    <a:pt x="59" y="66"/>
                    <a:pt x="38" y="66"/>
                  </a:cubicBezTo>
                  <a:cubicBezTo>
                    <a:pt x="17" y="66"/>
                    <a:pt x="0" y="49"/>
                    <a:pt x="0" y="28"/>
                  </a:cubicBezTo>
                  <a:cubicBezTo>
                    <a:pt x="0" y="17"/>
                    <a:pt x="5" y="7"/>
                    <a:pt x="12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340">
              <a:extLst>
                <a:ext uri="{FF2B5EF4-FFF2-40B4-BE49-F238E27FC236}">
                  <a16:creationId xmlns:a16="http://schemas.microsoft.com/office/drawing/2014/main" id="{40412889-DB10-254C-B9A0-20A96D867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1338" y="3624263"/>
              <a:ext cx="150813" cy="153988"/>
            </a:xfrm>
            <a:custGeom>
              <a:avLst/>
              <a:gdLst>
                <a:gd name="T0" fmla="*/ 47 w 95"/>
                <a:gd name="T1" fmla="*/ 0 h 97"/>
                <a:gd name="T2" fmla="*/ 61 w 95"/>
                <a:gd name="T3" fmla="*/ 33 h 97"/>
                <a:gd name="T4" fmla="*/ 95 w 95"/>
                <a:gd name="T5" fmla="*/ 33 h 97"/>
                <a:gd name="T6" fmla="*/ 69 w 95"/>
                <a:gd name="T7" fmla="*/ 57 h 97"/>
                <a:gd name="T8" fmla="*/ 78 w 95"/>
                <a:gd name="T9" fmla="*/ 95 h 97"/>
                <a:gd name="T10" fmla="*/ 47 w 95"/>
                <a:gd name="T11" fmla="*/ 73 h 97"/>
                <a:gd name="T12" fmla="*/ 17 w 95"/>
                <a:gd name="T13" fmla="*/ 97 h 97"/>
                <a:gd name="T14" fmla="*/ 26 w 95"/>
                <a:gd name="T15" fmla="*/ 57 h 97"/>
                <a:gd name="T16" fmla="*/ 0 w 95"/>
                <a:gd name="T17" fmla="*/ 33 h 97"/>
                <a:gd name="T18" fmla="*/ 33 w 95"/>
                <a:gd name="T19" fmla="*/ 33 h 97"/>
                <a:gd name="T20" fmla="*/ 47 w 95"/>
                <a:gd name="T2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97">
                  <a:moveTo>
                    <a:pt x="47" y="0"/>
                  </a:moveTo>
                  <a:lnTo>
                    <a:pt x="61" y="33"/>
                  </a:lnTo>
                  <a:lnTo>
                    <a:pt x="95" y="33"/>
                  </a:lnTo>
                  <a:lnTo>
                    <a:pt x="69" y="57"/>
                  </a:lnTo>
                  <a:lnTo>
                    <a:pt x="78" y="95"/>
                  </a:lnTo>
                  <a:lnTo>
                    <a:pt x="47" y="73"/>
                  </a:lnTo>
                  <a:lnTo>
                    <a:pt x="17" y="97"/>
                  </a:lnTo>
                  <a:lnTo>
                    <a:pt x="26" y="57"/>
                  </a:lnTo>
                  <a:lnTo>
                    <a:pt x="0" y="33"/>
                  </a:lnTo>
                  <a:lnTo>
                    <a:pt x="33" y="33"/>
                  </a:lnTo>
                  <a:lnTo>
                    <a:pt x="47" y="0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Line 341">
              <a:extLst>
                <a:ext uri="{FF2B5EF4-FFF2-40B4-BE49-F238E27FC236}">
                  <a16:creationId xmlns:a16="http://schemas.microsoft.com/office/drawing/2014/main" id="{A26A3D25-FDC7-F84D-B15C-EE178810C6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19438" y="3740150"/>
              <a:ext cx="36513" cy="10160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Line 342">
              <a:extLst>
                <a:ext uri="{FF2B5EF4-FFF2-40B4-BE49-F238E27FC236}">
                  <a16:creationId xmlns:a16="http://schemas.microsoft.com/office/drawing/2014/main" id="{AD28D9C7-15BD-5C41-99CD-C64C465136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5950" y="3740150"/>
              <a:ext cx="38100" cy="10160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14A09A0-D199-B448-80FC-D6277C429827}"/>
              </a:ext>
            </a:extLst>
          </p:cNvPr>
          <p:cNvSpPr txBox="1"/>
          <p:nvPr/>
        </p:nvSpPr>
        <p:spPr>
          <a:xfrm>
            <a:off x="6380049" y="4885668"/>
            <a:ext cx="1380888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15D1745-6D2B-6747-98AC-9551ACA495B0}"/>
              </a:ext>
            </a:extLst>
          </p:cNvPr>
          <p:cNvCxnSpPr>
            <a:cxnSpLocks/>
          </p:cNvCxnSpPr>
          <p:nvPr/>
        </p:nvCxnSpPr>
        <p:spPr>
          <a:xfrm>
            <a:off x="6903984" y="4754487"/>
            <a:ext cx="333019" cy="0"/>
          </a:xfrm>
          <a:prstGeom prst="straightConnector1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0511AFB-4A21-804E-B964-69725AC05F09}"/>
              </a:ext>
            </a:extLst>
          </p:cNvPr>
          <p:cNvGrpSpPr/>
          <p:nvPr/>
        </p:nvGrpSpPr>
        <p:grpSpPr>
          <a:xfrm>
            <a:off x="3369359" y="2594727"/>
            <a:ext cx="346678" cy="314873"/>
            <a:chOff x="1168401" y="747713"/>
            <a:chExt cx="346075" cy="314325"/>
          </a:xfrm>
        </p:grpSpPr>
        <p:sp>
          <p:nvSpPr>
            <p:cNvPr id="138" name="Freeform 23">
              <a:extLst>
                <a:ext uri="{FF2B5EF4-FFF2-40B4-BE49-F238E27FC236}">
                  <a16:creationId xmlns:a16="http://schemas.microsoft.com/office/drawing/2014/main" id="{126E6D15-6F54-3240-A918-13E4213FD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401" y="747713"/>
              <a:ext cx="269875" cy="239713"/>
            </a:xfrm>
            <a:custGeom>
              <a:avLst/>
              <a:gdLst>
                <a:gd name="T0" fmla="*/ 56 w 72"/>
                <a:gd name="T1" fmla="*/ 0 h 64"/>
                <a:gd name="T2" fmla="*/ 16 w 72"/>
                <a:gd name="T3" fmla="*/ 0 h 64"/>
                <a:gd name="T4" fmla="*/ 0 w 72"/>
                <a:gd name="T5" fmla="*/ 16 h 64"/>
                <a:gd name="T6" fmla="*/ 0 w 72"/>
                <a:gd name="T7" fmla="*/ 32 h 64"/>
                <a:gd name="T8" fmla="*/ 16 w 72"/>
                <a:gd name="T9" fmla="*/ 48 h 64"/>
                <a:gd name="T10" fmla="*/ 22 w 72"/>
                <a:gd name="T11" fmla="*/ 48 h 64"/>
                <a:gd name="T12" fmla="*/ 22 w 72"/>
                <a:gd name="T13" fmla="*/ 64 h 64"/>
                <a:gd name="T14" fmla="*/ 38 w 72"/>
                <a:gd name="T15" fmla="*/ 48 h 64"/>
                <a:gd name="T16" fmla="*/ 56 w 72"/>
                <a:gd name="T17" fmla="*/ 48 h 64"/>
                <a:gd name="T18" fmla="*/ 72 w 72"/>
                <a:gd name="T19" fmla="*/ 32 h 64"/>
                <a:gd name="T20" fmla="*/ 72 w 72"/>
                <a:gd name="T21" fmla="*/ 16 h 64"/>
                <a:gd name="T22" fmla="*/ 56 w 72"/>
                <a:gd name="T2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64">
                  <a:moveTo>
                    <a:pt x="5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7" y="48"/>
                    <a:pt x="16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65" y="48"/>
                    <a:pt x="72" y="41"/>
                    <a:pt x="72" y="3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7"/>
                    <a:pt x="65" y="0"/>
                    <a:pt x="56" y="0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24">
              <a:extLst>
                <a:ext uri="{FF2B5EF4-FFF2-40B4-BE49-F238E27FC236}">
                  <a16:creationId xmlns:a16="http://schemas.microsoft.com/office/drawing/2014/main" id="{A9566514-1E30-BD43-AA7D-861F98E38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3501" y="912813"/>
              <a:ext cx="180975" cy="149225"/>
            </a:xfrm>
            <a:custGeom>
              <a:avLst/>
              <a:gdLst>
                <a:gd name="T0" fmla="*/ 0 w 48"/>
                <a:gd name="T1" fmla="*/ 18 h 40"/>
                <a:gd name="T2" fmla="*/ 10 w 48"/>
                <a:gd name="T3" fmla="*/ 28 h 40"/>
                <a:gd name="T4" fmla="*/ 20 w 48"/>
                <a:gd name="T5" fmla="*/ 28 h 40"/>
                <a:gd name="T6" fmla="*/ 32 w 48"/>
                <a:gd name="T7" fmla="*/ 40 h 40"/>
                <a:gd name="T8" fmla="*/ 32 w 48"/>
                <a:gd name="T9" fmla="*/ 28 h 40"/>
                <a:gd name="T10" fmla="*/ 38 w 48"/>
                <a:gd name="T11" fmla="*/ 28 h 40"/>
                <a:gd name="T12" fmla="*/ 48 w 48"/>
                <a:gd name="T13" fmla="*/ 18 h 40"/>
                <a:gd name="T14" fmla="*/ 48 w 48"/>
                <a:gd name="T15" fmla="*/ 10 h 40"/>
                <a:gd name="T16" fmla="*/ 38 w 48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0">
                  <a:moveTo>
                    <a:pt x="0" y="18"/>
                  </a:moveTo>
                  <a:cubicBezTo>
                    <a:pt x="0" y="24"/>
                    <a:pt x="4" y="28"/>
                    <a:pt x="1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44" y="28"/>
                    <a:pt x="48" y="24"/>
                    <a:pt x="48" y="18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4"/>
                    <a:pt x="44" y="0"/>
                    <a:pt x="38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E4E4D63-9B70-BD4B-A595-CCBC21E9F7E8}"/>
              </a:ext>
            </a:extLst>
          </p:cNvPr>
          <p:cNvGrpSpPr/>
          <p:nvPr/>
        </p:nvGrpSpPr>
        <p:grpSpPr>
          <a:xfrm>
            <a:off x="6889513" y="2616432"/>
            <a:ext cx="346075" cy="271462"/>
            <a:chOff x="6791022" y="2616432"/>
            <a:chExt cx="346075" cy="271462"/>
          </a:xfrm>
        </p:grpSpPr>
        <p:sp>
          <p:nvSpPr>
            <p:cNvPr id="141" name="Freeform 24">
              <a:extLst>
                <a:ext uri="{FF2B5EF4-FFF2-40B4-BE49-F238E27FC236}">
                  <a16:creationId xmlns:a16="http://schemas.microsoft.com/office/drawing/2014/main" id="{0079AE6B-1176-724B-AEEA-34C613D7D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1022" y="2767244"/>
              <a:ext cx="346075" cy="120650"/>
            </a:xfrm>
            <a:custGeom>
              <a:avLst/>
              <a:gdLst>
                <a:gd name="T0" fmla="*/ 92 w 92"/>
                <a:gd name="T1" fmla="*/ 24 h 32"/>
                <a:gd name="T2" fmla="*/ 84 w 92"/>
                <a:gd name="T3" fmla="*/ 32 h 32"/>
                <a:gd name="T4" fmla="*/ 8 w 92"/>
                <a:gd name="T5" fmla="*/ 32 h 32"/>
                <a:gd name="T6" fmla="*/ 0 w 92"/>
                <a:gd name="T7" fmla="*/ 24 h 32"/>
                <a:gd name="T8" fmla="*/ 0 w 92"/>
                <a:gd name="T9" fmla="*/ 8 h 32"/>
                <a:gd name="T10" fmla="*/ 8 w 92"/>
                <a:gd name="T11" fmla="*/ 0 h 32"/>
                <a:gd name="T12" fmla="*/ 84 w 92"/>
                <a:gd name="T13" fmla="*/ 0 h 32"/>
                <a:gd name="T14" fmla="*/ 92 w 92"/>
                <a:gd name="T15" fmla="*/ 8 h 32"/>
                <a:gd name="T16" fmla="*/ 92 w 92"/>
                <a:gd name="T1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2">
                  <a:moveTo>
                    <a:pt x="92" y="24"/>
                  </a:moveTo>
                  <a:cubicBezTo>
                    <a:pt x="92" y="28"/>
                    <a:pt x="88" y="32"/>
                    <a:pt x="8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4" y="32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2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Line 25">
              <a:extLst>
                <a:ext uri="{FF2B5EF4-FFF2-40B4-BE49-F238E27FC236}">
                  <a16:creationId xmlns:a16="http://schemas.microsoft.com/office/drawing/2014/main" id="{F97942F0-FF26-254F-8481-FD97FCEF62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7060" y="2841857"/>
              <a:ext cx="254000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Oval 26">
              <a:extLst>
                <a:ext uri="{FF2B5EF4-FFF2-40B4-BE49-F238E27FC236}">
                  <a16:creationId xmlns:a16="http://schemas.microsoft.com/office/drawing/2014/main" id="{04299B45-1579-C74D-B039-A27B53314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4710" y="2805344"/>
              <a:ext cx="14288" cy="14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Oval 27">
              <a:extLst>
                <a:ext uri="{FF2B5EF4-FFF2-40B4-BE49-F238E27FC236}">
                  <a16:creationId xmlns:a16="http://schemas.microsoft.com/office/drawing/2014/main" id="{41030EEA-3BD1-184C-832A-C710B48B7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547" y="2805344"/>
              <a:ext cx="14288" cy="14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21AE7096-E0D5-8249-A15E-ADDE1632E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1022" y="2616432"/>
              <a:ext cx="346075" cy="173038"/>
            </a:xfrm>
            <a:custGeom>
              <a:avLst/>
              <a:gdLst>
                <a:gd name="T0" fmla="*/ 92 w 92"/>
                <a:gd name="T1" fmla="*/ 46 h 46"/>
                <a:gd name="T2" fmla="*/ 82 w 92"/>
                <a:gd name="T3" fmla="*/ 8 h 46"/>
                <a:gd name="T4" fmla="*/ 72 w 92"/>
                <a:gd name="T5" fmla="*/ 0 h 46"/>
                <a:gd name="T6" fmla="*/ 20 w 92"/>
                <a:gd name="T7" fmla="*/ 0 h 46"/>
                <a:gd name="T8" fmla="*/ 10 w 92"/>
                <a:gd name="T9" fmla="*/ 8 h 46"/>
                <a:gd name="T10" fmla="*/ 0 w 92"/>
                <a:gd name="T1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46">
                  <a:moveTo>
                    <a:pt x="92" y="46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1" y="3"/>
                    <a:pt x="76" y="0"/>
                    <a:pt x="7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6" y="0"/>
                    <a:pt x="11" y="3"/>
                    <a:pt x="10" y="8"/>
                  </a:cubicBezTo>
                  <a:cubicBezTo>
                    <a:pt x="0" y="46"/>
                    <a:pt x="0" y="46"/>
                    <a:pt x="0" y="46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9BA6EBF-FF5C-EA40-A8EB-11F9923AA39F}"/>
              </a:ext>
            </a:extLst>
          </p:cNvPr>
          <p:cNvGrpSpPr/>
          <p:nvPr/>
        </p:nvGrpSpPr>
        <p:grpSpPr>
          <a:xfrm>
            <a:off x="8632981" y="4842578"/>
            <a:ext cx="346075" cy="301625"/>
            <a:chOff x="3398838" y="1465264"/>
            <a:chExt cx="346075" cy="301625"/>
          </a:xfrm>
        </p:grpSpPr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F26C3E5F-C04A-7149-8039-812632615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1465264"/>
              <a:ext cx="346075" cy="271463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Line 20">
              <a:extLst>
                <a:ext uri="{FF2B5EF4-FFF2-40B4-BE49-F238E27FC236}">
                  <a16:creationId xmlns:a16="http://schemas.microsoft.com/office/drawing/2014/main" id="{E47FCA9F-A75B-144A-8402-45A91D176D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7101" y="1766889"/>
              <a:ext cx="209550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Line 21">
              <a:extLst>
                <a:ext uri="{FF2B5EF4-FFF2-40B4-BE49-F238E27FC236}">
                  <a16:creationId xmlns:a16="http://schemas.microsoft.com/office/drawing/2014/main" id="{C953050B-BE7D-5949-9415-E1BD6176F3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1876" y="1736726"/>
              <a:ext cx="0" cy="30163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Oval 22">
              <a:extLst>
                <a:ext uri="{FF2B5EF4-FFF2-40B4-BE49-F238E27FC236}">
                  <a16:creationId xmlns:a16="http://schemas.microsoft.com/office/drawing/2014/main" id="{DBB8036E-A79D-B148-9ED7-6D6A7D66A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3938" y="1698626"/>
              <a:ext cx="15875" cy="15875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Line 23">
              <a:extLst>
                <a:ext uri="{FF2B5EF4-FFF2-40B4-BE49-F238E27FC236}">
                  <a16:creationId xmlns:a16="http://schemas.microsoft.com/office/drawing/2014/main" id="{65D2EFC0-8487-6842-8DE4-67519F51AD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8838" y="1676401"/>
              <a:ext cx="346075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49CC92D4-08AD-954A-93D0-335F653BF6B0}"/>
              </a:ext>
            </a:extLst>
          </p:cNvPr>
          <p:cNvSpPr txBox="1"/>
          <p:nvPr/>
        </p:nvSpPr>
        <p:spPr>
          <a:xfrm>
            <a:off x="7913716" y="3454648"/>
            <a:ext cx="1759182" cy="184665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171450" indent="-171450" algn="ctr">
              <a:buFontTx/>
              <a:buChar char="-"/>
              <a:defRPr/>
            </a:pPr>
            <a:r>
              <a:rPr kumimoji="0" lang="en-US" sz="12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Analaysis</a:t>
            </a:r>
            <a:r>
              <a:rPr kumimoji="0" lang="en-US" sz="12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 of </a:t>
            </a:r>
            <a:r>
              <a:rPr lang="en-AU" sz="1200" dirty="0">
                <a:solidFill>
                  <a:schemeClr val="bg1"/>
                </a:solidFill>
                <a:latin typeface="+mj-lt"/>
              </a:rPr>
              <a:t>TV SERIES on Netflix</a:t>
            </a:r>
          </a:p>
          <a:p>
            <a:pPr marL="171450" indent="-171450" algn="ctr">
              <a:buFontTx/>
              <a:buChar char="-"/>
              <a:defRPr/>
            </a:pPr>
            <a:r>
              <a:rPr lang="en-AU" sz="1200" b="1" dirty="0">
                <a:solidFill>
                  <a:schemeClr val="bg1"/>
                </a:solidFill>
                <a:latin typeface="+mj-lt"/>
              </a:rPr>
              <a:t>Most content creating countries</a:t>
            </a:r>
          </a:p>
          <a:p>
            <a:pPr marL="171450" indent="-171450" algn="ctr">
              <a:buFontTx/>
              <a:buChar char="-"/>
              <a:defRPr/>
            </a:pPr>
            <a:endParaRPr lang="en-AU" sz="1200" dirty="0">
              <a:solidFill>
                <a:schemeClr val="bg1"/>
              </a:solidFill>
              <a:latin typeface="+mj-lt"/>
            </a:endParaRPr>
          </a:p>
          <a:p>
            <a:pPr marL="171450" indent="-171450" algn="ctr">
              <a:buFontTx/>
              <a:buChar char="-"/>
              <a:defRPr/>
            </a:pPr>
            <a:r>
              <a:rPr lang="en-AU" sz="1200" b="1" dirty="0">
                <a:solidFill>
                  <a:schemeClr val="bg1"/>
                </a:solidFill>
                <a:latin typeface="+mj-lt"/>
              </a:rPr>
              <a:t>Analysing IMDB ratings</a:t>
            </a:r>
          </a:p>
          <a:p>
            <a:pPr marL="171450" indent="-171450" algn="ctr">
              <a:buFontTx/>
              <a:buChar char="-"/>
              <a:defRPr/>
            </a:pPr>
            <a:endParaRPr lang="en-AU" sz="1200" dirty="0">
              <a:solidFill>
                <a:schemeClr val="bg1"/>
              </a:solidFill>
              <a:latin typeface="+mj-lt"/>
            </a:endParaRPr>
          </a:p>
          <a:p>
            <a:pPr marL="171450" indent="-171450" algn="ctr">
              <a:buFontTx/>
              <a:buChar char="-"/>
              <a:defRPr/>
            </a:pPr>
            <a:endParaRPr lang="en-AU" sz="1200" dirty="0">
              <a:solidFill>
                <a:schemeClr val="bg1"/>
              </a:solidFill>
              <a:latin typeface="+mj-lt"/>
            </a:endParaRPr>
          </a:p>
          <a:p>
            <a:pPr marL="285750" indent="-285750" algn="ctr">
              <a:buFontTx/>
              <a:buChar char="-"/>
              <a:defRPr/>
            </a:pPr>
            <a:endParaRPr lang="en-AU" sz="1200" dirty="0">
              <a:solidFill>
                <a:schemeClr val="bg1"/>
              </a:solidFill>
              <a:latin typeface="+mj-lt"/>
            </a:endParaRPr>
          </a:p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D09817B-A4A6-2C43-93F9-634AF95BF85F}"/>
              </a:ext>
            </a:extLst>
          </p:cNvPr>
          <p:cNvSpPr txBox="1"/>
          <p:nvPr/>
        </p:nvSpPr>
        <p:spPr>
          <a:xfrm>
            <a:off x="6257636" y="3464808"/>
            <a:ext cx="1585457" cy="110799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AU" sz="12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Surprise</a:t>
            </a:r>
            <a:r>
              <a:rPr lang="en-AU" sz="1200" dirty="0">
                <a:solidFill>
                  <a:schemeClr val="bg1"/>
                </a:solidFill>
              </a:rPr>
              <a:t> is a Python </a:t>
            </a:r>
            <a:r>
              <a:rPr lang="en-AU" sz="12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</a:t>
            </a:r>
            <a:r>
              <a:rPr lang="en-AU" sz="1200" dirty="0">
                <a:solidFill>
                  <a:schemeClr val="bg1"/>
                </a:solidFill>
              </a:rPr>
              <a:t> for building and </a:t>
            </a:r>
            <a:r>
              <a:rPr lang="en-AU" sz="1200" dirty="0" err="1">
                <a:solidFill>
                  <a:schemeClr val="bg1"/>
                </a:solidFill>
              </a:rPr>
              <a:t>analyzing</a:t>
            </a:r>
            <a:r>
              <a:rPr lang="en-AU" sz="1200" dirty="0">
                <a:solidFill>
                  <a:schemeClr val="bg1"/>
                </a:solidFill>
              </a:rPr>
              <a:t> recommender systems that deal with explicit rating data.</a:t>
            </a:r>
            <a:endParaRPr kumimoji="0" lang="en-US" sz="12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1918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BD6DADD6-1D3C-1B4B-86E2-0D9A874185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34" r="38375"/>
          <a:stretch/>
        </p:blipFill>
        <p:spPr>
          <a:xfrm>
            <a:off x="2" y="-11573"/>
            <a:ext cx="3298784" cy="639586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CD46F8BC-B4C9-3440-8671-C46180AC9780}"/>
              </a:ext>
            </a:extLst>
          </p:cNvPr>
          <p:cNvSpPr/>
          <p:nvPr/>
        </p:nvSpPr>
        <p:spPr>
          <a:xfrm>
            <a:off x="0" y="1"/>
            <a:ext cx="3298785" cy="639586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581B7AB-31F6-D841-A5C6-C2B4C8C450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1962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6" name="think-cell Slide" r:id="rId8" imgW="7772400" imgH="10058400" progId="TCLayout.ActiveDocument.1">
                  <p:embed/>
                </p:oleObj>
              </mc:Choice>
              <mc:Fallback>
                <p:oleObj name="think-cell Slide" r:id="rId8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367269E-349E-5E47-A54E-A729A1570B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06B9C-F811-CB4C-84BC-CF57C3A5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Flix Mix Work?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D1A76A-BF88-A64A-86EC-1811DE09E750}"/>
              </a:ext>
            </a:extLst>
          </p:cNvPr>
          <p:cNvSpPr/>
          <p:nvPr/>
        </p:nvSpPr>
        <p:spPr>
          <a:xfrm>
            <a:off x="0" y="1084162"/>
            <a:ext cx="12192000" cy="118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9B95D4-421C-CF4E-BC28-0C0F3FF132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438556"/>
            <a:ext cx="8384377" cy="4175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484828-4F73-5542-8878-12B6E938C2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5524" y="1438556"/>
            <a:ext cx="5348469" cy="489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0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3B607F3-9482-D142-A82B-543283A01DC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40613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7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21F31D-55F7-E94F-978D-9567F2404502}"/>
              </a:ext>
            </a:extLst>
          </p:cNvPr>
          <p:cNvSpPr/>
          <p:nvPr/>
        </p:nvSpPr>
        <p:spPr>
          <a:xfrm>
            <a:off x="0" y="0"/>
            <a:ext cx="12192000" cy="57873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3DE37B-4826-4C4E-82C6-AA659C91FA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30" b="14101"/>
          <a:stretch/>
        </p:blipFill>
        <p:spPr>
          <a:xfrm>
            <a:off x="533400" y="0"/>
            <a:ext cx="11125200" cy="57873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B0AB12-01A6-4948-B29A-5D9E29D6C6F0}"/>
              </a:ext>
            </a:extLst>
          </p:cNvPr>
          <p:cNvSpPr/>
          <p:nvPr/>
        </p:nvSpPr>
        <p:spPr>
          <a:xfrm>
            <a:off x="533400" y="0"/>
            <a:ext cx="11125200" cy="57873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C83791-6C3E-9E40-9DE8-A9F5ADFAA320}"/>
              </a:ext>
            </a:extLst>
          </p:cNvPr>
          <p:cNvSpPr/>
          <p:nvPr/>
        </p:nvSpPr>
        <p:spPr>
          <a:xfrm>
            <a:off x="5674242" y="156976"/>
            <a:ext cx="843516" cy="84351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1">
                <a:satMod val="17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34C96B7-020F-2D4B-A4B4-33DDDCACEA77}"/>
              </a:ext>
            </a:extLst>
          </p:cNvPr>
          <p:cNvSpPr/>
          <p:nvPr/>
        </p:nvSpPr>
        <p:spPr>
          <a:xfrm>
            <a:off x="5874327" y="357061"/>
            <a:ext cx="443346" cy="443346"/>
          </a:xfrm>
          <a:custGeom>
            <a:avLst/>
            <a:gdLst>
              <a:gd name="connsiteX0" fmla="*/ 120505 w 462402"/>
              <a:gd name="connsiteY0" fmla="*/ 150022 h 462402"/>
              <a:gd name="connsiteX1" fmla="*/ 118150 w 462402"/>
              <a:gd name="connsiteY1" fmla="*/ 154741 h 462402"/>
              <a:gd name="connsiteX2" fmla="*/ 118150 w 462402"/>
              <a:gd name="connsiteY2" fmla="*/ 234970 h 462402"/>
              <a:gd name="connsiteX3" fmla="*/ 120505 w 462402"/>
              <a:gd name="connsiteY3" fmla="*/ 239689 h 462402"/>
              <a:gd name="connsiteX4" fmla="*/ 228846 w 462402"/>
              <a:gd name="connsiteY4" fmla="*/ 345874 h 462402"/>
              <a:gd name="connsiteX5" fmla="*/ 231201 w 462402"/>
              <a:gd name="connsiteY5" fmla="*/ 348234 h 462402"/>
              <a:gd name="connsiteX6" fmla="*/ 233556 w 462402"/>
              <a:gd name="connsiteY6" fmla="*/ 345874 h 462402"/>
              <a:gd name="connsiteX7" fmla="*/ 341896 w 462402"/>
              <a:gd name="connsiteY7" fmla="*/ 239689 h 462402"/>
              <a:gd name="connsiteX8" fmla="*/ 344251 w 462402"/>
              <a:gd name="connsiteY8" fmla="*/ 234970 h 462402"/>
              <a:gd name="connsiteX9" fmla="*/ 344251 w 462402"/>
              <a:gd name="connsiteY9" fmla="*/ 154741 h 462402"/>
              <a:gd name="connsiteX10" fmla="*/ 341896 w 462402"/>
              <a:gd name="connsiteY10" fmla="*/ 150022 h 462402"/>
              <a:gd name="connsiteX11" fmla="*/ 337186 w 462402"/>
              <a:gd name="connsiteY11" fmla="*/ 152382 h 462402"/>
              <a:gd name="connsiteX12" fmla="*/ 231201 w 462402"/>
              <a:gd name="connsiteY12" fmla="*/ 256207 h 462402"/>
              <a:gd name="connsiteX13" fmla="*/ 125216 w 462402"/>
              <a:gd name="connsiteY13" fmla="*/ 152382 h 462402"/>
              <a:gd name="connsiteX14" fmla="*/ 120505 w 462402"/>
              <a:gd name="connsiteY14" fmla="*/ 150022 h 462402"/>
              <a:gd name="connsiteX15" fmla="*/ 231201 w 462402"/>
              <a:gd name="connsiteY15" fmla="*/ 0 h 462402"/>
              <a:gd name="connsiteX16" fmla="*/ 462402 w 462402"/>
              <a:gd name="connsiteY16" fmla="*/ 231201 h 462402"/>
              <a:gd name="connsiteX17" fmla="*/ 231201 w 462402"/>
              <a:gd name="connsiteY17" fmla="*/ 462402 h 462402"/>
              <a:gd name="connsiteX18" fmla="*/ 0 w 462402"/>
              <a:gd name="connsiteY18" fmla="*/ 231201 h 462402"/>
              <a:gd name="connsiteX19" fmla="*/ 231201 w 462402"/>
              <a:gd name="connsiteY19" fmla="*/ 0 h 46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2402" h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EA68F2-CB8B-5343-9150-2FC044D163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34" r="38375"/>
          <a:stretch/>
        </p:blipFill>
        <p:spPr>
          <a:xfrm>
            <a:off x="11577" y="601885"/>
            <a:ext cx="3298784" cy="580555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E04D5F-BA5F-1B45-BB61-0C1BE5670D62}"/>
              </a:ext>
            </a:extLst>
          </p:cNvPr>
          <p:cNvSpPr/>
          <p:nvPr/>
        </p:nvSpPr>
        <p:spPr>
          <a:xfrm>
            <a:off x="11575" y="613459"/>
            <a:ext cx="3298785" cy="580555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E94F90-E44E-2F48-A544-848C3E5CFC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2900" y="1200577"/>
            <a:ext cx="8775700" cy="48895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F8207AD-E3D0-1648-AD6D-ACC5660BF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5" y="2819500"/>
            <a:ext cx="3136739" cy="609398"/>
          </a:xfrm>
        </p:spPr>
        <p:txBody>
          <a:bodyPr wrap="square" lIns="0" tIns="0" rIns="0" bIns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586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3B607F3-9482-D142-A82B-543283A01DC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9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3B607F3-9482-D142-A82B-543283A01D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21F31D-55F7-E94F-978D-9567F2404502}"/>
              </a:ext>
            </a:extLst>
          </p:cNvPr>
          <p:cNvSpPr/>
          <p:nvPr/>
        </p:nvSpPr>
        <p:spPr>
          <a:xfrm>
            <a:off x="0" y="0"/>
            <a:ext cx="12192000" cy="57873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3DE37B-4826-4C4E-82C6-AA659C91FA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30" b="14101"/>
          <a:stretch/>
        </p:blipFill>
        <p:spPr>
          <a:xfrm>
            <a:off x="533400" y="0"/>
            <a:ext cx="11125200" cy="57873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B0AB12-01A6-4948-B29A-5D9E29D6C6F0}"/>
              </a:ext>
            </a:extLst>
          </p:cNvPr>
          <p:cNvSpPr/>
          <p:nvPr/>
        </p:nvSpPr>
        <p:spPr>
          <a:xfrm>
            <a:off x="533400" y="0"/>
            <a:ext cx="11125200" cy="57873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C83791-6C3E-9E40-9DE8-A9F5ADFAA320}"/>
              </a:ext>
            </a:extLst>
          </p:cNvPr>
          <p:cNvSpPr/>
          <p:nvPr/>
        </p:nvSpPr>
        <p:spPr>
          <a:xfrm>
            <a:off x="5674242" y="156976"/>
            <a:ext cx="843516" cy="84351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1">
                <a:satMod val="17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34C96B7-020F-2D4B-A4B4-33DDDCACEA77}"/>
              </a:ext>
            </a:extLst>
          </p:cNvPr>
          <p:cNvSpPr/>
          <p:nvPr/>
        </p:nvSpPr>
        <p:spPr>
          <a:xfrm>
            <a:off x="5874327" y="357061"/>
            <a:ext cx="443346" cy="443346"/>
          </a:xfrm>
          <a:custGeom>
            <a:avLst/>
            <a:gdLst>
              <a:gd name="connsiteX0" fmla="*/ 120505 w 462402"/>
              <a:gd name="connsiteY0" fmla="*/ 150022 h 462402"/>
              <a:gd name="connsiteX1" fmla="*/ 118150 w 462402"/>
              <a:gd name="connsiteY1" fmla="*/ 154741 h 462402"/>
              <a:gd name="connsiteX2" fmla="*/ 118150 w 462402"/>
              <a:gd name="connsiteY2" fmla="*/ 234970 h 462402"/>
              <a:gd name="connsiteX3" fmla="*/ 120505 w 462402"/>
              <a:gd name="connsiteY3" fmla="*/ 239689 h 462402"/>
              <a:gd name="connsiteX4" fmla="*/ 228846 w 462402"/>
              <a:gd name="connsiteY4" fmla="*/ 345874 h 462402"/>
              <a:gd name="connsiteX5" fmla="*/ 231201 w 462402"/>
              <a:gd name="connsiteY5" fmla="*/ 348234 h 462402"/>
              <a:gd name="connsiteX6" fmla="*/ 233556 w 462402"/>
              <a:gd name="connsiteY6" fmla="*/ 345874 h 462402"/>
              <a:gd name="connsiteX7" fmla="*/ 341896 w 462402"/>
              <a:gd name="connsiteY7" fmla="*/ 239689 h 462402"/>
              <a:gd name="connsiteX8" fmla="*/ 344251 w 462402"/>
              <a:gd name="connsiteY8" fmla="*/ 234970 h 462402"/>
              <a:gd name="connsiteX9" fmla="*/ 344251 w 462402"/>
              <a:gd name="connsiteY9" fmla="*/ 154741 h 462402"/>
              <a:gd name="connsiteX10" fmla="*/ 341896 w 462402"/>
              <a:gd name="connsiteY10" fmla="*/ 150022 h 462402"/>
              <a:gd name="connsiteX11" fmla="*/ 337186 w 462402"/>
              <a:gd name="connsiteY11" fmla="*/ 152382 h 462402"/>
              <a:gd name="connsiteX12" fmla="*/ 231201 w 462402"/>
              <a:gd name="connsiteY12" fmla="*/ 256207 h 462402"/>
              <a:gd name="connsiteX13" fmla="*/ 125216 w 462402"/>
              <a:gd name="connsiteY13" fmla="*/ 152382 h 462402"/>
              <a:gd name="connsiteX14" fmla="*/ 120505 w 462402"/>
              <a:gd name="connsiteY14" fmla="*/ 150022 h 462402"/>
              <a:gd name="connsiteX15" fmla="*/ 231201 w 462402"/>
              <a:gd name="connsiteY15" fmla="*/ 0 h 462402"/>
              <a:gd name="connsiteX16" fmla="*/ 462402 w 462402"/>
              <a:gd name="connsiteY16" fmla="*/ 231201 h 462402"/>
              <a:gd name="connsiteX17" fmla="*/ 231201 w 462402"/>
              <a:gd name="connsiteY17" fmla="*/ 462402 h 462402"/>
              <a:gd name="connsiteX18" fmla="*/ 0 w 462402"/>
              <a:gd name="connsiteY18" fmla="*/ 231201 h 462402"/>
              <a:gd name="connsiteX19" fmla="*/ 231201 w 462402"/>
              <a:gd name="connsiteY19" fmla="*/ 0 h 46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2402" h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B3886F-E32A-4F43-B9A7-C80CD40A3DC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34" r="38375"/>
          <a:stretch/>
        </p:blipFill>
        <p:spPr>
          <a:xfrm>
            <a:off x="2" y="578735"/>
            <a:ext cx="3298784" cy="58055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0FD446-20B3-A64D-BB41-9D671E5EA0A2}"/>
              </a:ext>
            </a:extLst>
          </p:cNvPr>
          <p:cNvSpPr/>
          <p:nvPr/>
        </p:nvSpPr>
        <p:spPr>
          <a:xfrm>
            <a:off x="0" y="590309"/>
            <a:ext cx="3298785" cy="580555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1E28CB-4C5D-834E-9F00-09D9B9A36B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0050" y="1040869"/>
            <a:ext cx="9358267" cy="523839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81ABF4D9-EE11-D04E-A711-7BF86FC48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5" y="2819500"/>
            <a:ext cx="3136739" cy="609398"/>
          </a:xfrm>
        </p:spPr>
        <p:txBody>
          <a:bodyPr wrap="square" lIns="0" tIns="0" rIns="0" bIns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461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54ABA83-CE6A-E342-9293-EAFC7FDE323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247646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" name="Picture 102">
            <a:extLst>
              <a:ext uri="{FF2B5EF4-FFF2-40B4-BE49-F238E27FC236}">
                <a16:creationId xmlns:a16="http://schemas.microsoft.com/office/drawing/2014/main" id="{77378A70-E020-6E48-AC30-31E04BB5CF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34" r="38375"/>
          <a:stretch/>
        </p:blipFill>
        <p:spPr>
          <a:xfrm>
            <a:off x="2" y="0"/>
            <a:ext cx="3298784" cy="62484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5D3C113D-1897-6943-812A-32F5526549F4}"/>
              </a:ext>
            </a:extLst>
          </p:cNvPr>
          <p:cNvSpPr/>
          <p:nvPr/>
        </p:nvSpPr>
        <p:spPr>
          <a:xfrm>
            <a:off x="0" y="-1"/>
            <a:ext cx="3298785" cy="624840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B0424-29D8-4449-B28D-576F49562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5" y="2210103"/>
            <a:ext cx="3136739" cy="1828193"/>
          </a:xfrm>
        </p:spPr>
        <p:txBody>
          <a:bodyPr wrap="square" lIns="0" tIns="0" rIns="0" bIns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Visualisation and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813F8E-850D-B94A-B0C8-101B6F79A1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0823" y="3258938"/>
            <a:ext cx="8079132" cy="2527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45F14A-5762-E248-9507-5F4C492D7F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5978" y="268836"/>
            <a:ext cx="8573977" cy="28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77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54ABA83-CE6A-E342-9293-EAFC7FDE323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5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54ABA83-CE6A-E342-9293-EAFC7FDE32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" name="Picture 102">
            <a:extLst>
              <a:ext uri="{FF2B5EF4-FFF2-40B4-BE49-F238E27FC236}">
                <a16:creationId xmlns:a16="http://schemas.microsoft.com/office/drawing/2014/main" id="{77378A70-E020-6E48-AC30-31E04BB5CF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34" r="38375"/>
          <a:stretch/>
        </p:blipFill>
        <p:spPr>
          <a:xfrm>
            <a:off x="2" y="0"/>
            <a:ext cx="3298784" cy="62484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5D3C113D-1897-6943-812A-32F5526549F4}"/>
              </a:ext>
            </a:extLst>
          </p:cNvPr>
          <p:cNvSpPr/>
          <p:nvPr/>
        </p:nvSpPr>
        <p:spPr>
          <a:xfrm>
            <a:off x="0" y="-1"/>
            <a:ext cx="3298785" cy="624840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B0424-29D8-4449-B28D-576F49562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5" y="2210103"/>
            <a:ext cx="3136739" cy="1828193"/>
          </a:xfrm>
        </p:spPr>
        <p:txBody>
          <a:bodyPr wrap="square" lIns="0" tIns="0" rIns="0" bIns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Visualisation and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2C7EA-C4B7-FE4D-BC51-F8F6B006C6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0827" y="57149"/>
            <a:ext cx="5189959" cy="3720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FF1BAC-B96C-8641-86F1-C32F59B54A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0827" y="3572964"/>
            <a:ext cx="6863788" cy="30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28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54ABA83-CE6A-E342-9293-EAFC7FDE323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3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54ABA83-CE6A-E342-9293-EAFC7FDE32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" name="Picture 102">
            <a:extLst>
              <a:ext uri="{FF2B5EF4-FFF2-40B4-BE49-F238E27FC236}">
                <a16:creationId xmlns:a16="http://schemas.microsoft.com/office/drawing/2014/main" id="{77378A70-E020-6E48-AC30-31E04BB5CF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34" r="38375"/>
          <a:stretch/>
        </p:blipFill>
        <p:spPr>
          <a:xfrm>
            <a:off x="2" y="0"/>
            <a:ext cx="3298784" cy="62484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5D3C113D-1897-6943-812A-32F5526549F4}"/>
              </a:ext>
            </a:extLst>
          </p:cNvPr>
          <p:cNvSpPr/>
          <p:nvPr/>
        </p:nvSpPr>
        <p:spPr>
          <a:xfrm>
            <a:off x="0" y="-1"/>
            <a:ext cx="3298785" cy="624840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B0424-29D8-4449-B28D-576F49562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5" y="2210103"/>
            <a:ext cx="3136739" cy="1828193"/>
          </a:xfrm>
        </p:spPr>
        <p:txBody>
          <a:bodyPr wrap="square" lIns="0" tIns="0" rIns="0" bIns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Visualisation and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2E9A2-C4F9-A54A-BD12-F72CD5D16B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0827" y="0"/>
            <a:ext cx="3728616" cy="3579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7115E8-736F-D54F-99E5-C8EC738BFB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1484" y="2669142"/>
            <a:ext cx="4560543" cy="337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704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.dje..5j1bgm_6VzoUJ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glcS7V6RsVPtr9.KlR1r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I2e19fAKm6n8fg_Atj3Q"/>
</p:tagLst>
</file>

<file path=ppt/theme/theme1.xml><?xml version="1.0" encoding="utf-8"?>
<a:theme xmlns:a="http://schemas.openxmlformats.org/drawingml/2006/main" name="Office Theme">
  <a:themeElements>
    <a:clrScheme name="Netflix">
      <a:dk1>
        <a:srgbClr val="000000"/>
      </a:dk1>
      <a:lt1>
        <a:srgbClr val="FFFFFF"/>
      </a:lt1>
      <a:dk2>
        <a:srgbClr val="FFFFFF"/>
      </a:dk2>
      <a:lt2>
        <a:srgbClr val="E7E6E6"/>
      </a:lt2>
      <a:accent1>
        <a:srgbClr val="DB0605"/>
      </a:accent1>
      <a:accent2>
        <a:srgbClr val="740405"/>
      </a:accent2>
      <a:accent3>
        <a:srgbClr val="0C090D"/>
      </a:accent3>
      <a:accent4>
        <a:srgbClr val="424342"/>
      </a:accent4>
      <a:accent5>
        <a:srgbClr val="F1F2F1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5135</TotalTime>
  <Words>672</Words>
  <Application>Microsoft Office PowerPoint</Application>
  <PresentationFormat>Widescreen</PresentationFormat>
  <Paragraphs>70</Paragraphs>
  <Slides>10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Montserrat</vt:lpstr>
      <vt:lpstr>Montserrat Light</vt:lpstr>
      <vt:lpstr>Segoe UI</vt:lpstr>
      <vt:lpstr>Segoe UI Light</vt:lpstr>
      <vt:lpstr>Office Theme</vt:lpstr>
      <vt:lpstr>think-cell Slide</vt:lpstr>
      <vt:lpstr>PowerPoint Presentation</vt:lpstr>
      <vt:lpstr>Flix Mix?</vt:lpstr>
      <vt:lpstr>The Flix Mix Journey</vt:lpstr>
      <vt:lpstr>How Does Flix Mix Work?</vt:lpstr>
      <vt:lpstr>PowerPoint Presentation</vt:lpstr>
      <vt:lpstr>PowerPoint Presentation</vt:lpstr>
      <vt:lpstr>Visualisation and Analysis</vt:lpstr>
      <vt:lpstr>Visualisation and Analysis</vt:lpstr>
      <vt:lpstr>Visualisation and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erybagas</dc:creator>
  <cp:lastModifiedBy>Rachel Wang</cp:lastModifiedBy>
  <cp:revision>202</cp:revision>
  <dcterms:created xsi:type="dcterms:W3CDTF">2019-08-16T12:08:31Z</dcterms:created>
  <dcterms:modified xsi:type="dcterms:W3CDTF">2021-12-13T06:11:36Z</dcterms:modified>
</cp:coreProperties>
</file>